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302" r:id="rId3"/>
    <p:sldId id="258" r:id="rId4"/>
    <p:sldId id="303" r:id="rId5"/>
    <p:sldId id="304" r:id="rId6"/>
    <p:sldId id="288" r:id="rId7"/>
    <p:sldId id="301" r:id="rId8"/>
    <p:sldId id="290" r:id="rId9"/>
    <p:sldId id="274" r:id="rId10"/>
    <p:sldId id="289" r:id="rId11"/>
    <p:sldId id="261" r:id="rId12"/>
    <p:sldId id="294" r:id="rId13"/>
    <p:sldId id="295" r:id="rId14"/>
    <p:sldId id="296" r:id="rId15"/>
    <p:sldId id="291" r:id="rId16"/>
    <p:sldId id="260" r:id="rId17"/>
    <p:sldId id="297" r:id="rId18"/>
    <p:sldId id="292" r:id="rId19"/>
    <p:sldId id="293" r:id="rId20"/>
    <p:sldId id="298" r:id="rId21"/>
    <p:sldId id="262" r:id="rId22"/>
    <p:sldId id="264" r:id="rId23"/>
    <p:sldId id="266" r:id="rId24"/>
    <p:sldId id="265" r:id="rId25"/>
    <p:sldId id="268" r:id="rId26"/>
    <p:sldId id="299" r:id="rId27"/>
    <p:sldId id="300" r:id="rId28"/>
    <p:sldId id="269" r:id="rId29"/>
    <p:sldId id="277" r:id="rId30"/>
    <p:sldId id="278" r:id="rId31"/>
    <p:sldId id="279" r:id="rId32"/>
    <p:sldId id="283" r:id="rId33"/>
    <p:sldId id="284"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459F"/>
    <a:srgbClr val="DC4463"/>
    <a:srgbClr val="595959"/>
    <a:srgbClr val="2BB800"/>
    <a:srgbClr val="58A7DB"/>
    <a:srgbClr val="ED2F7E"/>
    <a:srgbClr val="D755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113"/>
    <p:restoredTop sz="94740"/>
  </p:normalViewPr>
  <p:slideViewPr>
    <p:cSldViewPr snapToGrid="0" snapToObjects="1">
      <p:cViewPr varScale="1">
        <p:scale>
          <a:sx n="118" d="100"/>
          <a:sy n="118" d="100"/>
        </p:scale>
        <p:origin x="232"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tiff>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387C8A-4726-1848-8B4B-73B55505ACA9}" type="datetimeFigureOut">
              <a:rPr lang="en-US" smtClean="0"/>
              <a:t>11/10/15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321087-7044-1241-84AE-3D67C89AD3AD}" type="slidenum">
              <a:rPr lang="en-US" smtClean="0"/>
              <a:t>‹#›</a:t>
            </a:fld>
            <a:endParaRPr lang="en-US"/>
          </a:p>
        </p:txBody>
      </p:sp>
    </p:spTree>
    <p:extLst>
      <p:ext uri="{BB962C8B-B14F-4D97-AF65-F5344CB8AC3E}">
        <p14:creationId xmlns:p14="http://schemas.microsoft.com/office/powerpoint/2010/main" val="491835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13238" y="388938"/>
            <a:ext cx="3459162" cy="1946275"/>
          </a:xfrm>
          <a:prstGeom prst="rect">
            <a:avLst/>
          </a:prstGeom>
        </p:spPr>
      </p:sp>
      <p:sp>
        <p:nvSpPr>
          <p:cNvPr id="3" name="Notes Placeholder 2"/>
          <p:cNvSpPr>
            <a:spLocks noGrp="1"/>
          </p:cNvSpPr>
          <p:nvPr>
            <p:ph type="body" idx="1"/>
          </p:nvPr>
        </p:nvSpPr>
        <p:spPr>
          <a:xfrm>
            <a:off x="1208708" y="2464369"/>
            <a:ext cx="9669668" cy="2334665"/>
          </a:xfrm>
          <a:prstGeom prst="rect">
            <a:avLst/>
          </a:prstGeom>
        </p:spPr>
        <p:txBody>
          <a:bodyPr>
            <a:normAutofit/>
          </a:bodyPr>
          <a:lstStyle/>
          <a:p>
            <a:pPr marL="171450" indent="-171450">
              <a:buFont typeface="Arial" panose="020B0604020202020204" pitchFamily="34" charset="0"/>
              <a:buChar char="•"/>
            </a:pPr>
            <a:r>
              <a:rPr lang="en-US" dirty="0" smtClean="0"/>
              <a:t>Mobile-first/Cloud-first</a:t>
            </a:r>
            <a:r>
              <a:rPr lang="en-US" baseline="0" dirty="0" smtClean="0"/>
              <a:t> gives us (developers) the ability</a:t>
            </a:r>
          </a:p>
          <a:p>
            <a:pPr marL="388712" lvl="1" indent="-171450">
              <a:buFont typeface="Arial" panose="020B0604020202020204" pitchFamily="34" charset="0"/>
              <a:buChar char="•"/>
            </a:pPr>
            <a:r>
              <a:rPr lang="en-US" baseline="0" dirty="0" smtClean="0"/>
              <a:t>To meet consumers/customer where they are</a:t>
            </a:r>
          </a:p>
          <a:p>
            <a:pPr marL="388712" lvl="1" indent="-171450">
              <a:buFont typeface="Arial" panose="020B0604020202020204" pitchFamily="34" charset="0"/>
              <a:buChar char="•"/>
            </a:pPr>
            <a:r>
              <a:rPr lang="en-US" baseline="0" dirty="0" smtClean="0"/>
              <a:t>Bring great experiences we build to all platforms</a:t>
            </a:r>
          </a:p>
          <a:p>
            <a:pPr marL="171450" lvl="0" indent="-171450">
              <a:buFont typeface="Arial" panose="020B0604020202020204" pitchFamily="34" charset="0"/>
              <a:buChar char="•"/>
            </a:pPr>
            <a:r>
              <a:rPr lang="en-US" baseline="0" dirty="0" smtClean="0"/>
              <a:t>Cloud provides</a:t>
            </a:r>
          </a:p>
          <a:p>
            <a:pPr marL="388712" lvl="1" indent="-171450">
              <a:buFont typeface="Arial" panose="020B0604020202020204" pitchFamily="34" charset="0"/>
              <a:buChar char="•"/>
            </a:pPr>
            <a:r>
              <a:rPr lang="en-US" baseline="0" dirty="0" smtClean="0"/>
              <a:t>Agility</a:t>
            </a:r>
          </a:p>
          <a:p>
            <a:pPr marL="388712" lvl="1" indent="-171450">
              <a:buFont typeface="Arial" panose="020B0604020202020204" pitchFamily="34" charset="0"/>
              <a:buChar char="•"/>
            </a:pPr>
            <a:r>
              <a:rPr lang="en-US" baseline="0" dirty="0" smtClean="0"/>
              <a:t>Scalability</a:t>
            </a:r>
          </a:p>
          <a:p>
            <a:pPr marL="388712" lvl="1" indent="-171450">
              <a:buFont typeface="Arial" panose="020B0604020202020204" pitchFamily="34" charset="0"/>
              <a:buChar char="•"/>
            </a:pPr>
            <a:r>
              <a:rPr lang="en-US" baseline="0" dirty="0" smtClean="0"/>
              <a:t>Includes all platforms</a:t>
            </a:r>
          </a:p>
        </p:txBody>
      </p:sp>
      <p:sp>
        <p:nvSpPr>
          <p:cNvPr id="4" name="Date Placeholder 3"/>
          <p:cNvSpPr>
            <a:spLocks noGrp="1"/>
          </p:cNvSpPr>
          <p:nvPr>
            <p:ph type="dt" idx="10"/>
          </p:nvPr>
        </p:nvSpPr>
        <p:spPr>
          <a:xfrm>
            <a:off x="6846551" y="0"/>
            <a:ext cx="5237737" cy="259407"/>
          </a:xfrm>
          <a:prstGeom prst="rect">
            <a:avLst/>
          </a:prstGeom>
        </p:spPr>
        <p:txBody>
          <a:bodyPr/>
          <a:lstStyle/>
          <a:p>
            <a:fld id="{2CB8296B-8E3A-4B2C-9983-2A2FCC44FCAD}" type="datetime1">
              <a:rPr lang="en-US" smtClean="0">
                <a:solidFill>
                  <a:prstClr val="black"/>
                </a:solidFill>
              </a:rPr>
              <a:pPr/>
              <a:t>11/10/15</a:t>
            </a:fld>
            <a:endParaRPr lang="en-US" dirty="0">
              <a:solidFill>
                <a:prstClr val="black"/>
              </a:solidFill>
            </a:endParaRPr>
          </a:p>
        </p:txBody>
      </p:sp>
      <p:sp>
        <p:nvSpPr>
          <p:cNvPr id="5" name="Footer Placeholder 4"/>
          <p:cNvSpPr>
            <a:spLocks noGrp="1"/>
          </p:cNvSpPr>
          <p:nvPr>
            <p:ph type="ftr" sz="quarter" idx="11"/>
          </p:nvPr>
        </p:nvSpPr>
        <p:spPr>
          <a:xfrm>
            <a:off x="0" y="4927838"/>
            <a:ext cx="10878376" cy="259407"/>
          </a:xfrm>
          <a:prstGeom prst="rect">
            <a:avLst/>
          </a:prstGeom>
        </p:spPr>
        <p:txBody>
          <a:bodyPr/>
          <a:lstStyle/>
          <a:p>
            <a:r>
              <a:rPr lang="en-US" dirty="0" smtClean="0">
                <a:solidFill>
                  <a:srgbClr val="000000"/>
                </a:solidFill>
                <a:latin typeface="Segoe UI Light"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Light"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Light" pitchFamily="34" charset="0"/>
              </a:rPr>
            </a:br>
            <a:r>
              <a:rPr lang="en-US" dirty="0" smtClean="0">
                <a:solidFill>
                  <a:srgbClr val="000000"/>
                </a:solidFill>
                <a:latin typeface="Segoe UI Light"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a:xfrm>
            <a:off x="10878375" y="4927838"/>
            <a:ext cx="1205911" cy="259407"/>
          </a:xfrm>
          <a:prstGeom prst="rect">
            <a:avLst/>
          </a:prstGeom>
        </p:spPr>
        <p:txBody>
          <a:bodyPr/>
          <a:lstStyle/>
          <a:p>
            <a:fld id="{8B263312-38AA-4E1E-B2B5-0F8F122B24FE}" type="slidenum">
              <a:rPr lang="en-US" smtClean="0">
                <a:solidFill>
                  <a:prstClr val="black"/>
                </a:solidFill>
              </a:rPr>
              <a:pPr/>
              <a:t>4</a:t>
            </a:fld>
            <a:endParaRPr lang="en-US" dirty="0">
              <a:solidFill>
                <a:prstClr val="black"/>
              </a:solidFill>
            </a:endParaRPr>
          </a:p>
        </p:txBody>
      </p:sp>
      <p:sp>
        <p:nvSpPr>
          <p:cNvPr id="8" name="Header Placeholder 7"/>
          <p:cNvSpPr>
            <a:spLocks noGrp="1"/>
          </p:cNvSpPr>
          <p:nvPr>
            <p:ph type="hdr" sz="quarter" idx="13"/>
          </p:nvPr>
        </p:nvSpPr>
        <p:spPr>
          <a:xfrm>
            <a:off x="0" y="0"/>
            <a:ext cx="5237737" cy="259407"/>
          </a:xfrm>
          <a:prstGeom prst="rect">
            <a:avLst/>
          </a:prstGeom>
        </p:spPr>
        <p:txBody>
          <a:bodyPr/>
          <a:lstStyle/>
          <a:p>
            <a:r>
              <a:rPr lang="en-US" smtClean="0">
                <a:solidFill>
                  <a:prstClr val="black"/>
                </a:solidFill>
              </a:rPr>
              <a:t>Microsoft Consumer Channels and Central Marketing Group</a:t>
            </a:r>
            <a:endParaRPr lang="en-US" dirty="0">
              <a:solidFill>
                <a:prstClr val="black"/>
              </a:solidFill>
            </a:endParaRPr>
          </a:p>
        </p:txBody>
      </p:sp>
    </p:spTree>
    <p:extLst>
      <p:ext uri="{BB962C8B-B14F-4D97-AF65-F5344CB8AC3E}">
        <p14:creationId xmlns:p14="http://schemas.microsoft.com/office/powerpoint/2010/main" val="1476435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Cloud opens possibilities for development everywhere on all platforms</a:t>
            </a:r>
          </a:p>
          <a:p>
            <a:r>
              <a:rPr lang="en-US" dirty="0" smtClean="0"/>
              <a:t>Using VS for</a:t>
            </a:r>
          </a:p>
          <a:p>
            <a:pPr marL="171450" indent="-171450">
              <a:buFont typeface="Arial" panose="020B0604020202020204" pitchFamily="34" charset="0"/>
              <a:buChar char="•"/>
            </a:pPr>
            <a:r>
              <a:rPr lang="en-US" dirty="0" smtClean="0"/>
              <a:t>Windows</a:t>
            </a:r>
          </a:p>
          <a:p>
            <a:pPr marL="171450" indent="-171450">
              <a:buFont typeface="Arial" panose="020B0604020202020204" pitchFamily="34" charset="0"/>
              <a:buChar char="•"/>
            </a:pPr>
            <a:r>
              <a:rPr lang="en-US" dirty="0" smtClean="0"/>
              <a:t>Mac</a:t>
            </a:r>
            <a:r>
              <a:rPr lang="en-US" baseline="0" dirty="0" smtClean="0"/>
              <a:t> &amp; iOS</a:t>
            </a:r>
          </a:p>
          <a:p>
            <a:pPr marL="171450" indent="-171450">
              <a:buFont typeface="Arial" panose="020B0604020202020204" pitchFamily="34" charset="0"/>
              <a:buChar char="•"/>
            </a:pPr>
            <a:r>
              <a:rPr lang="en-US" baseline="0" dirty="0" smtClean="0"/>
              <a:t>Linux &amp; Android</a:t>
            </a:r>
            <a:endParaRPr lang="en-US" dirty="0" smtClean="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B10E8351-0CB9-4A37-97F0-AA311C31B78D}" type="datetime1">
              <a:rPr lang="en-US" smtClean="0">
                <a:solidFill>
                  <a:prstClr val="black"/>
                </a:solidFill>
              </a:rPr>
              <a:pPr/>
              <a:t>11/10/15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2092498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38792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1350490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7833686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11025200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oma Title and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9016" y="1778409"/>
            <a:ext cx="11467744" cy="1549207"/>
          </a:xfrm>
          <a:prstGeom prst="rect">
            <a:avLst/>
          </a:prstGeom>
        </p:spPr>
        <p:txBody>
          <a:bodyPr wrap="square">
            <a:spAutoFit/>
          </a:bodyPr>
          <a:lstStyle>
            <a:lvl1pPr>
              <a:defRPr sz="2400">
                <a:solidFill>
                  <a:srgbClr val="616161"/>
                </a:solidFill>
                <a:latin typeface="Segoe UI Light"/>
                <a:cs typeface="Segoe UI Light"/>
              </a:defRPr>
            </a:lvl1pPr>
            <a:lvl2pPr marL="867025" indent="-333473">
              <a:buFont typeface="Lucida Grande"/>
              <a:buChar char="—"/>
              <a:defRPr sz="1866">
                <a:solidFill>
                  <a:srgbClr val="616161"/>
                </a:solidFill>
                <a:latin typeface="Segoe UI Light"/>
                <a:cs typeface="Segoe UI Light"/>
              </a:defRPr>
            </a:lvl2pPr>
            <a:lvl3pPr>
              <a:defRPr sz="1467">
                <a:solidFill>
                  <a:srgbClr val="616161"/>
                </a:solidFill>
                <a:latin typeface="Segoe UI Light"/>
                <a:cs typeface="Segoe UI Light"/>
              </a:defRPr>
            </a:lvl3pPr>
            <a:lvl4pPr marL="1867440" indent="-266777">
              <a:buFont typeface="Lucida Grande"/>
              <a:buChar char="—"/>
              <a:defRPr sz="1467">
                <a:solidFill>
                  <a:srgbClr val="616161"/>
                </a:solidFill>
                <a:latin typeface="Segoe UI Light"/>
                <a:cs typeface="Segoe UI Light"/>
              </a:defRPr>
            </a:lvl4pPr>
            <a:lvl5pPr>
              <a:defRPr sz="1467">
                <a:solidFill>
                  <a:srgbClr val="616161"/>
                </a:solidFill>
                <a:latin typeface="Segoe UI Light"/>
                <a:cs typeface="Segoe UI 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1"/>
          <p:cNvSpPr>
            <a:spLocks noGrp="1"/>
          </p:cNvSpPr>
          <p:nvPr>
            <p:ph type="title"/>
          </p:nvPr>
        </p:nvSpPr>
        <p:spPr>
          <a:xfrm>
            <a:off x="359018" y="289516"/>
            <a:ext cx="11467743" cy="899665"/>
          </a:xfrm>
          <a:prstGeom prst="rect">
            <a:avLst/>
          </a:prstGeom>
        </p:spPr>
        <p:txBody>
          <a:bodyPr/>
          <a:lstStyle>
            <a:lvl1pPr>
              <a:defRPr>
                <a:solidFill>
                  <a:srgbClr val="616161"/>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470490071"/>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cottGu Blank Accent">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12454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846930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19577477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424238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719885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164976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596516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1189641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617DA703-2F7C-3245-94D8-7D3A308803F8}" type="datetimeFigureOut">
              <a:rPr lang="en-US" smtClean="0"/>
              <a:t>11/9/15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5A3ECF08-9DCE-7340-AC19-056F36624A6F}" type="slidenum">
              <a:rPr lang="en-US" smtClean="0"/>
              <a:t>‹#›</a:t>
            </a:fld>
            <a:endParaRPr lang="en-US"/>
          </a:p>
        </p:txBody>
      </p:sp>
    </p:spTree>
    <p:extLst>
      <p:ext uri="{BB962C8B-B14F-4D97-AF65-F5344CB8AC3E}">
        <p14:creationId xmlns:p14="http://schemas.microsoft.com/office/powerpoint/2010/main" val="102520236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6"/>
          <p:cNvSpPr/>
          <p:nvPr userDrawn="1"/>
        </p:nvSpPr>
        <p:spPr>
          <a:xfrm>
            <a:off x="0" y="6290634"/>
            <a:ext cx="12192000" cy="56736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userDrawn="1"/>
        </p:nvSpPr>
        <p:spPr>
          <a:xfrm>
            <a:off x="8431618" y="6365065"/>
            <a:ext cx="1786270" cy="404038"/>
          </a:xfrm>
          <a:prstGeom prst="roundRect">
            <a:avLst/>
          </a:prstGeom>
          <a:solidFill>
            <a:srgbClr val="ED2F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TRAINING</a:t>
            </a:r>
            <a:endParaRPr lang="en-US" dirty="0"/>
          </a:p>
        </p:txBody>
      </p:sp>
      <p:sp>
        <p:nvSpPr>
          <p:cNvPr id="11" name="Rounded Rectangle 10"/>
          <p:cNvSpPr/>
          <p:nvPr userDrawn="1"/>
        </p:nvSpPr>
        <p:spPr>
          <a:xfrm>
            <a:off x="6563831" y="6365065"/>
            <a:ext cx="1786270" cy="404038"/>
          </a:xfrm>
          <a:prstGeom prst="roundRect">
            <a:avLst/>
          </a:prstGeom>
          <a:solidFill>
            <a:srgbClr val="58A7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CONSULTING</a:t>
            </a:r>
            <a:endParaRPr lang="en-US" dirty="0"/>
          </a:p>
        </p:txBody>
      </p:sp>
      <p:sp>
        <p:nvSpPr>
          <p:cNvPr id="14" name="Rounded Rectangle 13"/>
          <p:cNvSpPr/>
          <p:nvPr userDrawn="1"/>
        </p:nvSpPr>
        <p:spPr>
          <a:xfrm>
            <a:off x="10299405" y="6365065"/>
            <a:ext cx="1786270" cy="404038"/>
          </a:xfrm>
          <a:prstGeom prst="roundRect">
            <a:avLst/>
          </a:prstGeom>
          <a:solidFill>
            <a:srgbClr val="2BB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ASSESSMENT</a:t>
            </a:r>
            <a:endParaRPr lang="en-US" dirty="0"/>
          </a:p>
        </p:txBody>
      </p:sp>
      <p:grpSp>
        <p:nvGrpSpPr>
          <p:cNvPr id="23" name="Group 22"/>
          <p:cNvGrpSpPr/>
          <p:nvPr userDrawn="1"/>
        </p:nvGrpSpPr>
        <p:grpSpPr>
          <a:xfrm>
            <a:off x="-10633" y="5708648"/>
            <a:ext cx="1140878" cy="1140878"/>
            <a:chOff x="32876" y="5591354"/>
            <a:chExt cx="1309178" cy="1309178"/>
          </a:xfrm>
        </p:grpSpPr>
        <p:sp>
          <p:nvSpPr>
            <p:cNvPr id="22" name="Oval 21"/>
            <p:cNvSpPr/>
            <p:nvPr userDrawn="1"/>
          </p:nvSpPr>
          <p:spPr>
            <a:xfrm>
              <a:off x="32876" y="5591354"/>
              <a:ext cx="1309178" cy="1309178"/>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p:cNvPicPr>
              <a:picLocks noChangeAspect="1"/>
            </p:cNvPicPr>
            <p:nvPr userDrawn="1"/>
          </p:nvPicPr>
          <p:blipFill rotWithShape="1">
            <a:blip r:embed="rId16"/>
            <a:srcRect l="-3797" t="7053" r="9797" b="-2349"/>
            <a:stretch/>
          </p:blipFill>
          <p:spPr>
            <a:xfrm rot="21054059">
              <a:off x="50150" y="5630320"/>
              <a:ext cx="1258897" cy="1206958"/>
            </a:xfrm>
            <a:prstGeom prst="ellipse">
              <a:avLst/>
            </a:prstGeom>
          </p:spPr>
        </p:pic>
      </p:gr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blog.falafel.com/author/kris/"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hyperlink" Target="http://ionicons.com/" TargetMode="Externa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3.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5.png"/></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10.xml"/><Relationship Id="rId2"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blog.falafel.com/author/venkata-koppaka/"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9.png"/><Relationship Id="rId3"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hyperlink" Target="http://tinyurl.com/azurecordova"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21805" y="1262163"/>
            <a:ext cx="7393021" cy="3232015"/>
          </a:xfrm>
          <a:prstGeom prst="rect">
            <a:avLst/>
          </a:prstGeom>
          <a:solidFill>
            <a:schemeClr val="accent3">
              <a:alpha val="48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274320" tIns="274320" rIns="274320" bIns="274320" rtlCol="0" anchor="t"/>
          <a:lstStyle/>
          <a:p>
            <a:pPr algn="l"/>
            <a:r>
              <a:rPr lang="en-US" sz="3600" dirty="0" smtClean="0">
                <a:solidFill>
                  <a:schemeClr val="tx1"/>
                </a:solidFill>
              </a:rPr>
              <a:t>Mobile and Web Workshop with Azure and Cordova</a:t>
            </a:r>
          </a:p>
          <a:p>
            <a:pPr algn="l"/>
            <a:endParaRPr lang="en-US" sz="3600" dirty="0" smtClean="0">
              <a:solidFill>
                <a:schemeClr val="tx1"/>
              </a:solidFill>
            </a:endParaRPr>
          </a:p>
          <a:p>
            <a:pPr algn="l"/>
            <a:r>
              <a:rPr lang="en-US" sz="3200" dirty="0" smtClean="0">
                <a:solidFill>
                  <a:schemeClr val="tx1"/>
                </a:solidFill>
              </a:rPr>
              <a:t>Venkata Koppaka		Kris Lankford</a:t>
            </a:r>
            <a:endParaRPr lang="en-US" sz="3200" baseline="0" dirty="0" smtClean="0">
              <a:solidFill>
                <a:schemeClr val="tx1"/>
              </a:solidFill>
            </a:endParaRPr>
          </a:p>
          <a:p>
            <a:pPr algn="l"/>
            <a:r>
              <a:rPr lang="en-US" sz="2800" dirty="0" smtClean="0">
                <a:solidFill>
                  <a:schemeClr val="tx1"/>
                </a:solidFill>
              </a:rPr>
              <a:t>Software Architect	</a:t>
            </a:r>
            <a:r>
              <a:rPr lang="en-US" sz="2800" smtClean="0">
                <a:solidFill>
                  <a:schemeClr val="tx1"/>
                </a:solidFill>
              </a:rPr>
              <a:t>     </a:t>
            </a:r>
            <a:r>
              <a:rPr lang="en-US" sz="2800" smtClean="0">
                <a:solidFill>
                  <a:schemeClr val="tx1"/>
                </a:solidFill>
              </a:rPr>
              <a:t>VP</a:t>
            </a:r>
            <a:r>
              <a:rPr lang="en-US" sz="2800" dirty="0" smtClean="0">
                <a:solidFill>
                  <a:schemeClr val="tx1"/>
                </a:solidFill>
              </a:rPr>
              <a:t>, Product </a:t>
            </a:r>
            <a:r>
              <a:rPr lang="en-US" sz="2800" dirty="0" smtClean="0">
                <a:solidFill>
                  <a:schemeClr val="tx1"/>
                </a:solidFill>
              </a:rPr>
              <a:t>Management</a:t>
            </a:r>
            <a:endParaRPr lang="en-US" sz="2400" dirty="0">
              <a:solidFill>
                <a:schemeClr val="tx1"/>
              </a:solidFill>
            </a:endParaRPr>
          </a:p>
        </p:txBody>
      </p:sp>
    </p:spTree>
    <p:extLst>
      <p:ext uri="{BB962C8B-B14F-4D97-AF65-F5344CB8AC3E}">
        <p14:creationId xmlns:p14="http://schemas.microsoft.com/office/powerpoint/2010/main" val="2694415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524000" y="2316163"/>
            <a:ext cx="9144000" cy="2387600"/>
          </a:xfrm>
        </p:spPr>
        <p:txBody>
          <a:bodyPr>
            <a:normAutofit fontScale="90000"/>
          </a:bodyPr>
          <a:lstStyle/>
          <a:p>
            <a:r>
              <a:rPr lang="en-US" dirty="0" smtClean="0"/>
              <a:t>Workshop: Building Azure Mobile App Service</a:t>
            </a:r>
            <a:br>
              <a:rPr lang="en-US" dirty="0" smtClean="0"/>
            </a:br>
            <a:endParaRPr lang="en-US" dirty="0"/>
          </a:p>
        </p:txBody>
      </p:sp>
    </p:spTree>
    <p:extLst>
      <p:ext uri="{BB962C8B-B14F-4D97-AF65-F5344CB8AC3E}">
        <p14:creationId xmlns:p14="http://schemas.microsoft.com/office/powerpoint/2010/main" val="23849559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9168669" cy="729574"/>
          </a:xfrm>
        </p:spPr>
        <p:txBody>
          <a:bodyPr>
            <a:normAutofit fontScale="90000"/>
          </a:bodyPr>
          <a:lstStyle/>
          <a:p>
            <a:r>
              <a:rPr lang="en-US" sz="3600" dirty="0" smtClean="0"/>
              <a:t>What are my options for developing mobile apps?</a:t>
            </a:r>
            <a:endParaRPr lang="en-US" sz="3600" dirty="0"/>
          </a:p>
        </p:txBody>
      </p:sp>
      <p:sp>
        <p:nvSpPr>
          <p:cNvPr id="6" name="Text Placeholder 5"/>
          <p:cNvSpPr>
            <a:spLocks noGrp="1"/>
          </p:cNvSpPr>
          <p:nvPr>
            <p:ph type="body" sz="half" idx="2"/>
          </p:nvPr>
        </p:nvSpPr>
        <p:spPr>
          <a:xfrm>
            <a:off x="625780" y="1648838"/>
            <a:ext cx="9498608" cy="3811588"/>
          </a:xfrm>
        </p:spPr>
        <p:txBody>
          <a:bodyPr/>
          <a:lstStyle/>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Native Tools –</a:t>
            </a:r>
          </a:p>
          <a:p>
            <a:pPr marL="800100" lvl="1" indent="-342900">
              <a:spcBef>
                <a:spcPts val="0"/>
              </a:spcBef>
              <a:buClr>
                <a:srgbClr val="333333"/>
              </a:buClr>
              <a:buSzPct val="100000"/>
              <a:buFont typeface="Arial"/>
              <a:buChar char="•"/>
            </a:pPr>
            <a:r>
              <a:rPr lang="en-US" sz="2600" dirty="0" smtClean="0">
                <a:solidFill>
                  <a:srgbClr val="333333"/>
                </a:solidFill>
                <a:ea typeface="Quattrocento Sans"/>
                <a:cs typeface="Quattrocento Sans"/>
                <a:sym typeface="Quattrocento Sans"/>
              </a:rPr>
              <a:t>iOS (Swift)</a:t>
            </a:r>
          </a:p>
          <a:p>
            <a:pPr marL="800100" lvl="1" indent="-342900">
              <a:spcBef>
                <a:spcPts val="0"/>
              </a:spcBef>
              <a:buClr>
                <a:srgbClr val="333333"/>
              </a:buClr>
              <a:buSzPct val="100000"/>
              <a:buFont typeface="Arial"/>
              <a:buChar char="•"/>
            </a:pPr>
            <a:r>
              <a:rPr lang="en-US" sz="2600" dirty="0" smtClean="0">
                <a:solidFill>
                  <a:srgbClr val="333333"/>
                </a:solidFill>
                <a:ea typeface="Quattrocento Sans"/>
                <a:cs typeface="Quattrocento Sans"/>
                <a:sym typeface="Quattrocento Sans"/>
              </a:rPr>
              <a:t>Android (Java)</a:t>
            </a:r>
          </a:p>
          <a:p>
            <a:pPr marL="800100" lvl="1" indent="-342900">
              <a:spcBef>
                <a:spcPts val="0"/>
              </a:spcBef>
              <a:buClr>
                <a:srgbClr val="333333"/>
              </a:buClr>
              <a:buSzPct val="100000"/>
              <a:buFont typeface="Arial"/>
              <a:buChar char="•"/>
            </a:pPr>
            <a:r>
              <a:rPr lang="en-US" sz="2600" dirty="0" smtClean="0">
                <a:solidFill>
                  <a:srgbClr val="333333"/>
                </a:solidFill>
                <a:ea typeface="Quattrocento Sans"/>
                <a:cs typeface="Quattrocento Sans"/>
                <a:sym typeface="Quattrocento Sans"/>
              </a:rPr>
              <a:t>Windows Phone (C#)</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Cross Platform Tools </a:t>
            </a:r>
            <a:r>
              <a:rPr lang="en-US" sz="2800" dirty="0">
                <a:solidFill>
                  <a:srgbClr val="333333"/>
                </a:solidFill>
                <a:ea typeface="Quattrocento Sans"/>
                <a:cs typeface="Quattrocento Sans"/>
                <a:sym typeface="Quattrocento Sans"/>
              </a:rPr>
              <a:t>– </a:t>
            </a:r>
            <a:endParaRPr lang="en-US" sz="2800" dirty="0">
              <a:solidFill>
                <a:srgbClr val="333333"/>
              </a:solidFill>
              <a:ea typeface="Quattrocento Sans"/>
              <a:cs typeface="Quattrocento Sans"/>
              <a:sym typeface="Quattrocento Sans"/>
            </a:endParaRPr>
          </a:p>
          <a:p>
            <a:pPr marL="800100" lvl="1" indent="-342900">
              <a:spcBef>
                <a:spcPts val="560"/>
              </a:spcBef>
              <a:buClr>
                <a:srgbClr val="333333"/>
              </a:buClr>
              <a:buSzPct val="100000"/>
              <a:buFont typeface="Arial"/>
              <a:buChar char="•"/>
            </a:pPr>
            <a:r>
              <a:rPr lang="en-US" sz="2600" dirty="0" smtClean="0">
                <a:solidFill>
                  <a:srgbClr val="333333"/>
                </a:solidFill>
                <a:ea typeface="Quattrocento Sans"/>
                <a:cs typeface="Quattrocento Sans"/>
                <a:sym typeface="Quattrocento Sans"/>
              </a:rPr>
              <a:t>Apache Cordova – Build apps using HTML 5, JavaScript, CSS</a:t>
            </a:r>
            <a:endParaRPr lang="en-US" sz="2600" dirty="0">
              <a:solidFill>
                <a:srgbClr val="333333"/>
              </a:solidFill>
              <a:ea typeface="Quattrocento Sans"/>
              <a:cs typeface="Quattrocento Sans"/>
              <a:sym typeface="Quattrocento Sans"/>
            </a:endParaRPr>
          </a:p>
          <a:p>
            <a:pPr marL="800100" lvl="1" indent="-342900">
              <a:spcBef>
                <a:spcPts val="560"/>
              </a:spcBef>
              <a:buClr>
                <a:srgbClr val="333333"/>
              </a:buClr>
              <a:buSzPct val="100000"/>
              <a:buFont typeface="Arial"/>
              <a:buChar char="•"/>
            </a:pPr>
            <a:r>
              <a:rPr lang="en-US" sz="2600" dirty="0" smtClean="0">
                <a:solidFill>
                  <a:srgbClr val="333333"/>
                </a:solidFill>
                <a:ea typeface="Quattrocento Sans"/>
                <a:cs typeface="Quattrocento Sans"/>
                <a:sym typeface="Quattrocento Sans"/>
              </a:rPr>
              <a:t>Xamarin – Build apps using C#</a:t>
            </a:r>
            <a:endParaRPr lang="en-US" dirty="0"/>
          </a:p>
        </p:txBody>
      </p:sp>
    </p:spTree>
    <p:extLst>
      <p:ext uri="{BB962C8B-B14F-4D97-AF65-F5344CB8AC3E}">
        <p14:creationId xmlns:p14="http://schemas.microsoft.com/office/powerpoint/2010/main" val="28579855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9168669" cy="729574"/>
          </a:xfrm>
        </p:spPr>
        <p:txBody>
          <a:bodyPr>
            <a:normAutofit/>
          </a:bodyPr>
          <a:lstStyle/>
          <a:p>
            <a:r>
              <a:rPr lang="en-US" sz="3600" dirty="0" smtClean="0"/>
              <a:t>Pros and Cons of each approach </a:t>
            </a:r>
            <a:r>
              <a:rPr lang="en-US" sz="3600" dirty="0"/>
              <a:t>– </a:t>
            </a:r>
            <a:r>
              <a:rPr lang="en-US" sz="3600" dirty="0" smtClean="0"/>
              <a:t>Native</a:t>
            </a:r>
            <a:endParaRPr lang="en-US" sz="3600" dirty="0"/>
          </a:p>
        </p:txBody>
      </p:sp>
      <p:sp>
        <p:nvSpPr>
          <p:cNvPr id="6" name="Text Placeholder 5"/>
          <p:cNvSpPr>
            <a:spLocks noGrp="1"/>
          </p:cNvSpPr>
          <p:nvPr>
            <p:ph type="body" sz="half" idx="2"/>
          </p:nvPr>
        </p:nvSpPr>
        <p:spPr>
          <a:xfrm>
            <a:off x="625780" y="2037626"/>
            <a:ext cx="9498608" cy="1604863"/>
          </a:xfrm>
        </p:spPr>
        <p:txBody>
          <a:bodyPr/>
          <a:lstStyle/>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Native apps tend to perform the best. </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100% API Coverage</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First class IDEs support (</a:t>
            </a:r>
            <a:r>
              <a:rPr lang="en-US" sz="2800" dirty="0" err="1" smtClean="0">
                <a:solidFill>
                  <a:srgbClr val="333333"/>
                </a:solidFill>
                <a:ea typeface="Quattrocento Sans"/>
                <a:cs typeface="Quattrocento Sans"/>
                <a:sym typeface="Quattrocento Sans"/>
              </a:rPr>
              <a:t>Xcode</a:t>
            </a:r>
            <a:r>
              <a:rPr lang="en-US" sz="2800" dirty="0" smtClean="0">
                <a:solidFill>
                  <a:srgbClr val="333333"/>
                </a:solidFill>
                <a:ea typeface="Quattrocento Sans"/>
                <a:cs typeface="Quattrocento Sans"/>
                <a:sym typeface="Quattrocento Sans"/>
              </a:rPr>
              <a:t>, Android Studio, Visual Studio)</a:t>
            </a:r>
          </a:p>
        </p:txBody>
      </p:sp>
      <p:sp>
        <p:nvSpPr>
          <p:cNvPr id="5" name="Text Placeholder 5"/>
          <p:cNvSpPr txBox="1">
            <a:spLocks/>
          </p:cNvSpPr>
          <p:nvPr/>
        </p:nvSpPr>
        <p:spPr>
          <a:xfrm>
            <a:off x="625780" y="4250150"/>
            <a:ext cx="9498608" cy="160486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9pPr>
          </a:lstStyle>
          <a:p>
            <a:pPr marL="34290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Multiple code bases, multiple teams, multiple skills</a:t>
            </a:r>
          </a:p>
          <a:p>
            <a:pPr marL="34290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Tools: </a:t>
            </a:r>
            <a:r>
              <a:rPr lang="en-US" sz="2800" dirty="0" smtClean="0">
                <a:solidFill>
                  <a:srgbClr val="333333"/>
                </a:solidFill>
                <a:ea typeface="Quattrocento Sans"/>
                <a:cs typeface="Quattrocento Sans"/>
                <a:sym typeface="Quattrocento Sans"/>
              </a:rPr>
              <a:t>a Mac is required to do any </a:t>
            </a:r>
            <a:r>
              <a:rPr lang="en-US" sz="2800" dirty="0" smtClean="0">
                <a:solidFill>
                  <a:srgbClr val="333333"/>
                </a:solidFill>
                <a:ea typeface="Quattrocento Sans"/>
                <a:cs typeface="Quattrocento Sans"/>
                <a:sym typeface="Quattrocento Sans"/>
              </a:rPr>
              <a:t>development for iOS</a:t>
            </a:r>
            <a:endParaRPr lang="en-US" sz="2800" dirty="0" smtClean="0">
              <a:solidFill>
                <a:srgbClr val="333333"/>
              </a:solidFill>
              <a:ea typeface="Quattrocento Sans"/>
              <a:cs typeface="Quattrocento Sans"/>
              <a:sym typeface="Quattrocento Sans"/>
            </a:endParaRPr>
          </a:p>
          <a:p>
            <a:pPr marL="34290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Time and Money</a:t>
            </a:r>
          </a:p>
        </p:txBody>
      </p:sp>
      <p:sp>
        <p:nvSpPr>
          <p:cNvPr id="7" name="Title 3"/>
          <p:cNvSpPr txBox="1">
            <a:spLocks/>
          </p:cNvSpPr>
          <p:nvPr/>
        </p:nvSpPr>
        <p:spPr>
          <a:xfrm>
            <a:off x="625780" y="1321858"/>
            <a:ext cx="9168669" cy="72957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3600" dirty="0" smtClean="0"/>
              <a:t>Pros</a:t>
            </a:r>
            <a:endParaRPr lang="en-US" sz="3600" dirty="0"/>
          </a:p>
        </p:txBody>
      </p:sp>
      <p:sp>
        <p:nvSpPr>
          <p:cNvPr id="8" name="Title 3"/>
          <p:cNvSpPr txBox="1">
            <a:spLocks/>
          </p:cNvSpPr>
          <p:nvPr/>
        </p:nvSpPr>
        <p:spPr>
          <a:xfrm>
            <a:off x="625780" y="3277702"/>
            <a:ext cx="9168669" cy="72957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3600" dirty="0" smtClean="0"/>
              <a:t>Cons</a:t>
            </a:r>
            <a:endParaRPr lang="en-US" sz="3600" dirty="0"/>
          </a:p>
        </p:txBody>
      </p:sp>
    </p:spTree>
    <p:extLst>
      <p:ext uri="{BB962C8B-B14F-4D97-AF65-F5344CB8AC3E}">
        <p14:creationId xmlns:p14="http://schemas.microsoft.com/office/powerpoint/2010/main" val="14957495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9168669" cy="729574"/>
          </a:xfrm>
        </p:spPr>
        <p:txBody>
          <a:bodyPr>
            <a:normAutofit/>
          </a:bodyPr>
          <a:lstStyle/>
          <a:p>
            <a:r>
              <a:rPr lang="en-US" sz="3600" dirty="0" smtClean="0"/>
              <a:t>Pros and Cons of each approach – Cross Platform</a:t>
            </a:r>
            <a:endParaRPr lang="en-US" sz="3600" dirty="0"/>
          </a:p>
        </p:txBody>
      </p:sp>
      <p:sp>
        <p:nvSpPr>
          <p:cNvPr id="6" name="Text Placeholder 5"/>
          <p:cNvSpPr>
            <a:spLocks noGrp="1"/>
          </p:cNvSpPr>
          <p:nvPr>
            <p:ph type="body" sz="half" idx="2"/>
          </p:nvPr>
        </p:nvSpPr>
        <p:spPr>
          <a:xfrm>
            <a:off x="625780" y="2037626"/>
            <a:ext cx="9498608" cy="1604863"/>
          </a:xfrm>
        </p:spPr>
        <p:txBody>
          <a:bodyPr/>
          <a:lstStyle/>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Single Code Base</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Use the language and tools you already know and love</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Access to most of the Native APIs</a:t>
            </a:r>
          </a:p>
        </p:txBody>
      </p:sp>
      <p:sp>
        <p:nvSpPr>
          <p:cNvPr id="5" name="Text Placeholder 5"/>
          <p:cNvSpPr txBox="1">
            <a:spLocks/>
          </p:cNvSpPr>
          <p:nvPr/>
        </p:nvSpPr>
        <p:spPr>
          <a:xfrm>
            <a:off x="625780" y="4250150"/>
            <a:ext cx="9498608" cy="160486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000" kern="1200">
                <a:solidFill>
                  <a:schemeClr val="tx1"/>
                </a:solidFill>
                <a:latin typeface="+mn-lt"/>
                <a:ea typeface="+mn-ea"/>
                <a:cs typeface="+mn-cs"/>
              </a:defRPr>
            </a:lvl9pPr>
          </a:lstStyle>
          <a:p>
            <a:pPr marL="34290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Performance</a:t>
            </a:r>
          </a:p>
          <a:p>
            <a:pPr marL="34290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Vendor issues</a:t>
            </a:r>
          </a:p>
          <a:p>
            <a:pPr marL="34290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Also, The </a:t>
            </a:r>
            <a:r>
              <a:rPr lang="en-US" sz="2800" dirty="0" err="1" smtClean="0">
                <a:solidFill>
                  <a:srgbClr val="333333"/>
                </a:solidFill>
                <a:ea typeface="Quattrocento Sans"/>
                <a:cs typeface="Quattrocento Sans"/>
                <a:sym typeface="Quattrocento Sans"/>
              </a:rPr>
              <a:t>Zuck</a:t>
            </a:r>
            <a:r>
              <a:rPr lang="en-US" sz="2800" dirty="0" smtClean="0">
                <a:solidFill>
                  <a:srgbClr val="333333"/>
                </a:solidFill>
                <a:ea typeface="Quattrocento Sans"/>
                <a:cs typeface="Quattrocento Sans"/>
                <a:sym typeface="Quattrocento Sans"/>
              </a:rPr>
              <a:t> Wrath! </a:t>
            </a:r>
          </a:p>
        </p:txBody>
      </p:sp>
      <p:sp>
        <p:nvSpPr>
          <p:cNvPr id="7" name="Title 3"/>
          <p:cNvSpPr txBox="1">
            <a:spLocks/>
          </p:cNvSpPr>
          <p:nvPr/>
        </p:nvSpPr>
        <p:spPr>
          <a:xfrm>
            <a:off x="625780" y="1321858"/>
            <a:ext cx="9168669" cy="72957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3600" dirty="0" smtClean="0"/>
              <a:t>Pros</a:t>
            </a:r>
            <a:endParaRPr lang="en-US" sz="3600" dirty="0"/>
          </a:p>
        </p:txBody>
      </p:sp>
      <p:sp>
        <p:nvSpPr>
          <p:cNvPr id="8" name="Title 3"/>
          <p:cNvSpPr txBox="1">
            <a:spLocks/>
          </p:cNvSpPr>
          <p:nvPr/>
        </p:nvSpPr>
        <p:spPr>
          <a:xfrm>
            <a:off x="625780" y="3277702"/>
            <a:ext cx="9168669" cy="72957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3600" dirty="0" smtClean="0"/>
              <a:t>Cons</a:t>
            </a:r>
            <a:endParaRPr lang="en-US" sz="3600" dirty="0"/>
          </a:p>
        </p:txBody>
      </p:sp>
    </p:spTree>
    <p:extLst>
      <p:ext uri="{BB962C8B-B14F-4D97-AF65-F5344CB8AC3E}">
        <p14:creationId xmlns:p14="http://schemas.microsoft.com/office/powerpoint/2010/main" val="11957761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9168669" cy="729574"/>
          </a:xfrm>
        </p:spPr>
        <p:txBody>
          <a:bodyPr>
            <a:normAutofit/>
          </a:bodyPr>
          <a:lstStyle/>
          <a:p>
            <a:r>
              <a:rPr lang="en-US" sz="3600" dirty="0" smtClean="0"/>
              <a:t>What to pick?</a:t>
            </a:r>
            <a:endParaRPr lang="en-US" sz="36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1681" y="1585655"/>
            <a:ext cx="3848637" cy="3686689"/>
          </a:xfrm>
          <a:prstGeom prst="rect">
            <a:avLst/>
          </a:prstGeom>
        </p:spPr>
      </p:pic>
    </p:spTree>
    <p:extLst>
      <p:ext uri="{BB962C8B-B14F-4D97-AF65-F5344CB8AC3E}">
        <p14:creationId xmlns:p14="http://schemas.microsoft.com/office/powerpoint/2010/main" val="20317218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a:bodyPr>
          <a:lstStyle/>
          <a:p>
            <a:r>
              <a:rPr lang="en-US" dirty="0" smtClean="0"/>
              <a:t>Introduction to Cordova</a:t>
            </a:r>
            <a:endParaRPr lang="en-US" dirty="0"/>
          </a:p>
        </p:txBody>
      </p:sp>
    </p:spTree>
    <p:extLst>
      <p:ext uri="{BB962C8B-B14F-4D97-AF65-F5344CB8AC3E}">
        <p14:creationId xmlns:p14="http://schemas.microsoft.com/office/powerpoint/2010/main" val="41982467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458735"/>
            <a:ext cx="9144000" cy="2387600"/>
          </a:xfrm>
        </p:spPr>
        <p:txBody>
          <a:bodyPr>
            <a:normAutofit fontScale="90000"/>
          </a:bodyPr>
          <a:lstStyle/>
          <a:p>
            <a:pPr lvl="0"/>
            <a:r>
              <a:rPr lang="en-US" sz="3600" dirty="0">
                <a:solidFill>
                  <a:srgbClr val="333333"/>
                </a:solidFill>
                <a:latin typeface="+mn-lt"/>
                <a:ea typeface="Quattrocento Sans"/>
                <a:cs typeface="Quattrocento Sans"/>
                <a:sym typeface="Quattrocento Sans"/>
              </a:rPr>
              <a:t>Apache Cordova apps are written in today's standard web technologies, HTML, JavaScript and CSS but can also access native device capabilities</a:t>
            </a:r>
            <a:r>
              <a:rPr lang="en-US" dirty="0">
                <a:solidFill>
                  <a:srgbClr val="333333"/>
                </a:solidFill>
                <a:latin typeface="Quattrocento Sans"/>
                <a:ea typeface="Quattrocento Sans"/>
                <a:cs typeface="Quattrocento Sans"/>
                <a:sym typeface="Quattrocento Sans"/>
              </a:rPr>
              <a:t/>
            </a:r>
            <a:br>
              <a:rPr lang="en-US" dirty="0">
                <a:solidFill>
                  <a:srgbClr val="333333"/>
                </a:solidFill>
                <a:latin typeface="Quattrocento Sans"/>
                <a:ea typeface="Quattrocento Sans"/>
                <a:cs typeface="Quattrocento Sans"/>
                <a:sym typeface="Quattrocento Sans"/>
              </a:rPr>
            </a:br>
            <a:endParaRPr lang="en-US" dirty="0"/>
          </a:p>
        </p:txBody>
      </p:sp>
      <p:sp>
        <p:nvSpPr>
          <p:cNvPr id="4" name="Shape 97"/>
          <p:cNvSpPr/>
          <p:nvPr/>
        </p:nvSpPr>
        <p:spPr>
          <a:xfrm>
            <a:off x="3727857" y="4269850"/>
            <a:ext cx="5300489" cy="369332"/>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800" b="0" i="0" u="none" strike="noStrike" cap="none" baseline="0" dirty="0">
                <a:solidFill>
                  <a:srgbClr val="EA700D"/>
                </a:solidFill>
                <a:ea typeface="Quattrocento Sans"/>
                <a:cs typeface="Quattrocento Sans"/>
                <a:sym typeface="Quattrocento Sans"/>
              </a:rPr>
              <a:t>Market share: 5.6% of apps 14% of business apps</a:t>
            </a:r>
          </a:p>
        </p:txBody>
      </p:sp>
      <p:pic>
        <p:nvPicPr>
          <p:cNvPr id="5" name="Shape 96"/>
          <p:cNvPicPr preferRelativeResize="0"/>
          <p:nvPr/>
        </p:nvPicPr>
        <p:blipFill rotWithShape="1">
          <a:blip r:embed="rId2">
            <a:alphaModFix/>
          </a:blip>
          <a:srcRect/>
          <a:stretch/>
        </p:blipFill>
        <p:spPr>
          <a:xfrm>
            <a:off x="4991100" y="373610"/>
            <a:ext cx="2209799" cy="2486024"/>
          </a:xfrm>
          <a:prstGeom prst="rect">
            <a:avLst/>
          </a:prstGeom>
          <a:noFill/>
          <a:ln>
            <a:noFill/>
          </a:ln>
        </p:spPr>
      </p:pic>
      <p:sp>
        <p:nvSpPr>
          <p:cNvPr id="7" name="Shape 98"/>
          <p:cNvSpPr/>
          <p:nvPr/>
        </p:nvSpPr>
        <p:spPr>
          <a:xfrm>
            <a:off x="9683971" y="5867400"/>
            <a:ext cx="2406428" cy="307777"/>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400" b="0" i="0" u="none" strike="noStrike" cap="none" baseline="0" dirty="0">
                <a:solidFill>
                  <a:schemeClr val="dk1"/>
                </a:solidFill>
                <a:ea typeface="Quattrocento Sans"/>
                <a:cs typeface="Quattrocento Sans"/>
                <a:sym typeface="Quattrocento Sans"/>
              </a:rPr>
              <a:t>Source</a:t>
            </a:r>
            <a:r>
              <a:rPr lang="en-US" sz="1400" b="0" i="0" u="none" strike="noStrike" cap="none" baseline="0" dirty="0">
                <a:solidFill>
                  <a:schemeClr val="dk1"/>
                </a:solidFill>
                <a:latin typeface="Quattrocento Sans"/>
                <a:ea typeface="Quattrocento Sans"/>
                <a:cs typeface="Quattrocento Sans"/>
                <a:sym typeface="Quattrocento Sans"/>
              </a:rPr>
              <a:t>: </a:t>
            </a:r>
            <a:r>
              <a:rPr lang="en-US" sz="1400" b="0" i="0" u="none" strike="noStrike" cap="none" baseline="0" dirty="0" err="1">
                <a:solidFill>
                  <a:schemeClr val="dk1"/>
                </a:solidFill>
                <a:latin typeface="Quattrocento Sans"/>
                <a:ea typeface="Quattrocento Sans"/>
                <a:cs typeface="Quattrocento Sans"/>
                <a:sym typeface="Quattrocento Sans"/>
              </a:rPr>
              <a:t>AppBrain</a:t>
            </a:r>
            <a:r>
              <a:rPr lang="en-US" sz="1400" b="0" i="0" u="none" strike="noStrike" cap="none" baseline="0" dirty="0">
                <a:solidFill>
                  <a:schemeClr val="dk1"/>
                </a:solidFill>
                <a:latin typeface="Quattrocento Sans"/>
                <a:ea typeface="Quattrocento Sans"/>
                <a:cs typeface="Quattrocento Sans"/>
                <a:sym typeface="Quattrocento Sans"/>
              </a:rPr>
              <a:t> May 2015</a:t>
            </a:r>
          </a:p>
        </p:txBody>
      </p:sp>
    </p:spTree>
    <p:extLst>
      <p:ext uri="{BB962C8B-B14F-4D97-AF65-F5344CB8AC3E}">
        <p14:creationId xmlns:p14="http://schemas.microsoft.com/office/powerpoint/2010/main" val="11399292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Cordova – The Pitch</a:t>
            </a:r>
            <a:endParaRPr lang="en-US" sz="3600" dirty="0"/>
          </a:p>
        </p:txBody>
      </p:sp>
      <p:sp>
        <p:nvSpPr>
          <p:cNvPr id="6" name="Text Placeholder 5"/>
          <p:cNvSpPr>
            <a:spLocks noGrp="1"/>
          </p:cNvSpPr>
          <p:nvPr>
            <p:ph type="body" sz="half" idx="2"/>
          </p:nvPr>
        </p:nvSpPr>
        <p:spPr>
          <a:xfrm>
            <a:off x="625780" y="1648838"/>
            <a:ext cx="8546500" cy="3811588"/>
          </a:xfrm>
        </p:spPr>
        <p:txBody>
          <a:bodyPr>
            <a:normAutofit/>
          </a:bodyPr>
          <a:lstStyle/>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Hybrid Apps: HTML5 web apps that act like native apps</a:t>
            </a:r>
            <a:endParaRPr lang="en-US" sz="2800" dirty="0">
              <a:solidFill>
                <a:srgbClr val="333333"/>
              </a:solidFill>
              <a:ea typeface="Quattrocento Sans"/>
              <a:cs typeface="Quattrocento Sans"/>
              <a:sym typeface="Quattrocento Sans"/>
            </a:endParaRP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Web wrapped in a native layer</a:t>
            </a:r>
            <a:endParaRPr lang="en-US" sz="2800" dirty="0">
              <a:solidFill>
                <a:srgbClr val="333333"/>
              </a:solidFill>
              <a:ea typeface="Quattrocento Sans"/>
              <a:cs typeface="Quattrocento Sans"/>
              <a:sym typeface="Quattrocento Sans"/>
            </a:endParaRP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Direct Access to native APIs</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Run inside </a:t>
            </a:r>
            <a:r>
              <a:rPr lang="en-US" sz="2800" dirty="0" err="1" smtClean="0">
                <a:solidFill>
                  <a:srgbClr val="333333"/>
                </a:solidFill>
                <a:ea typeface="Quattrocento Sans"/>
                <a:cs typeface="Quattrocento Sans"/>
                <a:sym typeface="Quattrocento Sans"/>
              </a:rPr>
              <a:t>WebView</a:t>
            </a:r>
            <a:endParaRPr lang="en-US" sz="2800" dirty="0" smtClean="0">
              <a:solidFill>
                <a:srgbClr val="333333"/>
              </a:solidFill>
              <a:ea typeface="Quattrocento Sans"/>
              <a:cs typeface="Quattrocento Sans"/>
              <a:sym typeface="Quattrocento Sans"/>
            </a:endParaRP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Single Code Base against iOS, Android, WP</a:t>
            </a:r>
            <a:endParaRPr lang="en-US" dirty="0"/>
          </a:p>
        </p:txBody>
      </p:sp>
      <p:pic>
        <p:nvPicPr>
          <p:cNvPr id="7" name="Shape 96"/>
          <p:cNvPicPr preferRelativeResize="0"/>
          <p:nvPr/>
        </p:nvPicPr>
        <p:blipFill rotWithShape="1">
          <a:blip r:embed="rId2">
            <a:alphaModFix/>
          </a:blip>
          <a:srcRect/>
          <a:stretch/>
        </p:blipFill>
        <p:spPr>
          <a:xfrm>
            <a:off x="9638515" y="1648838"/>
            <a:ext cx="2209799" cy="2486024"/>
          </a:xfrm>
          <a:prstGeom prst="rect">
            <a:avLst/>
          </a:prstGeom>
          <a:noFill/>
          <a:ln>
            <a:noFill/>
          </a:ln>
        </p:spPr>
      </p:pic>
    </p:spTree>
    <p:extLst>
      <p:ext uri="{BB962C8B-B14F-4D97-AF65-F5344CB8AC3E}">
        <p14:creationId xmlns:p14="http://schemas.microsoft.com/office/powerpoint/2010/main" val="32118385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Ionic Framework</a:t>
            </a:r>
            <a:endParaRPr lang="en-US" dirty="0"/>
          </a:p>
        </p:txBody>
      </p:sp>
    </p:spTree>
    <p:extLst>
      <p:ext uri="{BB962C8B-B14F-4D97-AF65-F5344CB8AC3E}">
        <p14:creationId xmlns:p14="http://schemas.microsoft.com/office/powerpoint/2010/main" val="23362132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82598" y="2549599"/>
            <a:ext cx="9144000" cy="2387600"/>
          </a:xfrm>
        </p:spPr>
        <p:txBody>
          <a:bodyPr>
            <a:normAutofit/>
          </a:bodyPr>
          <a:lstStyle/>
          <a:p>
            <a:pPr lvl="0"/>
            <a:r>
              <a:rPr lang="en-US" sz="3600" dirty="0" smtClean="0">
                <a:solidFill>
                  <a:srgbClr val="333333"/>
                </a:solidFill>
                <a:latin typeface="+mn-lt"/>
                <a:ea typeface="Quattrocento Sans"/>
                <a:cs typeface="Quattrocento Sans"/>
                <a:sym typeface="Quattrocento Sans"/>
              </a:rPr>
              <a:t>Allows building Hybrid Apps with AngularJS, HTML5 and CSS.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5068" y="47183"/>
            <a:ext cx="3115110" cy="3696216"/>
          </a:xfrm>
          <a:prstGeom prst="rect">
            <a:avLst/>
          </a:prstGeom>
        </p:spPr>
      </p:pic>
    </p:spTree>
    <p:extLst>
      <p:ext uri="{BB962C8B-B14F-4D97-AF65-F5344CB8AC3E}">
        <p14:creationId xmlns:p14="http://schemas.microsoft.com/office/powerpoint/2010/main" val="3995282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Hello! I am Kris</a:t>
            </a:r>
            <a:endParaRPr lang="en-US" dirty="0"/>
          </a:p>
        </p:txBody>
      </p:sp>
      <p:sp>
        <p:nvSpPr>
          <p:cNvPr id="3" name="Subtitle 2"/>
          <p:cNvSpPr>
            <a:spLocks noGrp="1"/>
          </p:cNvSpPr>
          <p:nvPr>
            <p:ph type="subTitle" idx="1"/>
          </p:nvPr>
        </p:nvSpPr>
        <p:spPr/>
        <p:txBody>
          <a:bodyPr/>
          <a:lstStyle/>
          <a:p>
            <a:r>
              <a:rPr lang="en-US" dirty="0" smtClean="0"/>
              <a:t>@</a:t>
            </a:r>
            <a:r>
              <a:rPr lang="en-US" dirty="0" err="1" smtClean="0"/>
              <a:t>krislankford</a:t>
            </a:r>
            <a:endParaRPr lang="en-US" dirty="0" smtClean="0"/>
          </a:p>
          <a:p>
            <a:r>
              <a:rPr lang="en-US" dirty="0">
                <a:hlinkClick r:id="rId2"/>
              </a:rPr>
              <a:t>http://blog.falafel.com/author/kris</a:t>
            </a:r>
            <a:r>
              <a:rPr lang="en-US" dirty="0" smtClean="0">
                <a:hlinkClick r:id="rId2"/>
              </a:rPr>
              <a:t>/</a:t>
            </a:r>
            <a:r>
              <a:rPr lang="en-US" dirty="0" smtClean="0"/>
              <a:t> </a:t>
            </a:r>
            <a:endParaRPr lang="en-US" dirty="0"/>
          </a:p>
        </p:txBody>
      </p:sp>
    </p:spTree>
    <p:extLst>
      <p:ext uri="{BB962C8B-B14F-4D97-AF65-F5344CB8AC3E}">
        <p14:creationId xmlns:p14="http://schemas.microsoft.com/office/powerpoint/2010/main" val="127157858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Ionic Framework – The Pitch</a:t>
            </a:r>
            <a:endParaRPr lang="en-US" sz="3600" dirty="0"/>
          </a:p>
        </p:txBody>
      </p:sp>
      <p:sp>
        <p:nvSpPr>
          <p:cNvPr id="6" name="Text Placeholder 5"/>
          <p:cNvSpPr>
            <a:spLocks noGrp="1"/>
          </p:cNvSpPr>
          <p:nvPr>
            <p:ph type="body" sz="half" idx="2"/>
          </p:nvPr>
        </p:nvSpPr>
        <p:spPr>
          <a:xfrm>
            <a:off x="625780" y="1648838"/>
            <a:ext cx="6387863" cy="3811588"/>
          </a:xfrm>
        </p:spPr>
        <p:txBody>
          <a:bodyPr>
            <a:normAutofit/>
          </a:bodyPr>
          <a:lstStyle/>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Built on top of AngularJS</a:t>
            </a:r>
            <a:endParaRPr lang="en-US" sz="2800" dirty="0">
              <a:solidFill>
                <a:srgbClr val="333333"/>
              </a:solidFill>
              <a:ea typeface="Quattrocento Sans"/>
              <a:cs typeface="Quattrocento Sans"/>
              <a:sym typeface="Quattrocento Sans"/>
            </a:endParaRP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Extends HTML by adding a ton of “directives”</a:t>
            </a:r>
            <a:endParaRPr lang="en-US" sz="2800" dirty="0">
              <a:solidFill>
                <a:srgbClr val="333333"/>
              </a:solidFill>
              <a:ea typeface="Quattrocento Sans"/>
              <a:cs typeface="Quattrocento Sans"/>
              <a:sym typeface="Quattrocento Sans"/>
            </a:endParaRP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Built in UI Components to handle ton of grunt work tasks</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CSS Components</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Free to </a:t>
            </a:r>
            <a:r>
              <a:rPr lang="en-US" sz="2800" dirty="0">
                <a:solidFill>
                  <a:srgbClr val="333333"/>
                </a:solidFill>
                <a:ea typeface="Quattrocento Sans"/>
                <a:cs typeface="Quattrocento Sans"/>
                <a:sym typeface="Quattrocento Sans"/>
              </a:rPr>
              <a:t>use Icons (</a:t>
            </a:r>
            <a:r>
              <a:rPr lang="en-US" sz="2800" dirty="0">
                <a:solidFill>
                  <a:srgbClr val="333333"/>
                </a:solidFill>
                <a:ea typeface="Quattrocento Sans"/>
                <a:cs typeface="Quattrocento Sans"/>
                <a:sym typeface="Quattrocento Sans"/>
                <a:hlinkClick r:id="rId2"/>
              </a:rPr>
              <a:t>http://ionicons.com</a:t>
            </a:r>
            <a:r>
              <a:rPr lang="en-US" sz="2800" dirty="0" smtClean="0">
                <a:solidFill>
                  <a:srgbClr val="333333"/>
                </a:solidFill>
                <a:ea typeface="Quattrocento Sans"/>
                <a:cs typeface="Quattrocento Sans"/>
                <a:sym typeface="Quattrocento Sans"/>
                <a:hlinkClick r:id="rId2"/>
              </a:rPr>
              <a:t>/</a:t>
            </a:r>
            <a:r>
              <a:rPr lang="en-US" sz="2800" dirty="0" smtClean="0">
                <a:solidFill>
                  <a:srgbClr val="333333"/>
                </a:solidFill>
                <a:ea typeface="Quattrocento Sans"/>
                <a:cs typeface="Quattrocento Sans"/>
                <a:sym typeface="Quattrocento Sans"/>
              </a:rPr>
              <a:t>) </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Minimal DOM Tax</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No 300ms tap delay</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3171" y="2055630"/>
            <a:ext cx="1971950" cy="2143424"/>
          </a:xfrm>
          <a:prstGeom prst="rect">
            <a:avLst/>
          </a:prstGeom>
        </p:spPr>
      </p:pic>
    </p:spTree>
    <p:extLst>
      <p:ext uri="{BB962C8B-B14F-4D97-AF65-F5344CB8AC3E}">
        <p14:creationId xmlns:p14="http://schemas.microsoft.com/office/powerpoint/2010/main" val="13057954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Tools</a:t>
            </a:r>
            <a:endParaRPr lang="en-US" dirty="0"/>
          </a:p>
        </p:txBody>
      </p:sp>
    </p:spTree>
    <p:extLst>
      <p:ext uri="{BB962C8B-B14F-4D97-AF65-F5344CB8AC3E}">
        <p14:creationId xmlns:p14="http://schemas.microsoft.com/office/powerpoint/2010/main" val="267334542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half" idx="2"/>
          </p:nvPr>
        </p:nvSpPr>
        <p:spPr>
          <a:xfrm>
            <a:off x="518474" y="1329179"/>
            <a:ext cx="6495169" cy="4131247"/>
          </a:xfrm>
        </p:spPr>
        <p:txBody>
          <a:bodyPr>
            <a:normAutofit/>
          </a:bodyPr>
          <a:lstStyle/>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Visual Studio Code (on Mac or PC)</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Visual </a:t>
            </a:r>
            <a:r>
              <a:rPr lang="en-US" sz="2800" dirty="0">
                <a:solidFill>
                  <a:srgbClr val="333333"/>
                </a:solidFill>
                <a:ea typeface="Quattrocento Sans"/>
                <a:cs typeface="Quattrocento Sans"/>
                <a:sym typeface="Quattrocento Sans"/>
              </a:rPr>
              <a:t>Studio 2015 or Extension for Visual Studio </a:t>
            </a:r>
            <a:r>
              <a:rPr lang="en-US" sz="2800" dirty="0" smtClean="0">
                <a:solidFill>
                  <a:srgbClr val="333333"/>
                </a:solidFill>
                <a:ea typeface="Quattrocento Sans"/>
                <a:cs typeface="Quattrocento Sans"/>
                <a:sym typeface="Quattrocento Sans"/>
              </a:rPr>
              <a:t>2013 on Windows with Cordova Tools Installed</a:t>
            </a:r>
            <a:endParaRPr lang="en-US" sz="2800" dirty="0">
              <a:solidFill>
                <a:srgbClr val="333333"/>
              </a:solidFill>
              <a:ea typeface="Quattrocento Sans"/>
              <a:cs typeface="Quattrocento Sans"/>
              <a:sym typeface="Quattrocento Sans"/>
            </a:endParaRP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Android SDK, Java JDK installed</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npm packages for  Ionic, Cordova, Bower Installed</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8867" y="1216057"/>
            <a:ext cx="4395371" cy="4176774"/>
          </a:xfrm>
          <a:prstGeom prst="rect">
            <a:avLst/>
          </a:prstGeom>
        </p:spPr>
      </p:pic>
    </p:spTree>
    <p:extLst>
      <p:ext uri="{BB962C8B-B14F-4D97-AF65-F5344CB8AC3E}">
        <p14:creationId xmlns:p14="http://schemas.microsoft.com/office/powerpoint/2010/main" val="238407856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524000" y="1819946"/>
            <a:ext cx="9144000" cy="2387600"/>
          </a:xfrm>
        </p:spPr>
        <p:txBody>
          <a:bodyPr>
            <a:normAutofit fontScale="90000"/>
          </a:bodyPr>
          <a:lstStyle/>
          <a:p>
            <a:r>
              <a:rPr lang="en-US" dirty="0" smtClean="0"/>
              <a:t>Workshop: Creating a Simple Cordova App with Ionic Framework</a:t>
            </a:r>
            <a:endParaRPr lang="en-US" dirty="0"/>
          </a:p>
        </p:txBody>
      </p:sp>
    </p:spTree>
    <p:extLst>
      <p:ext uri="{BB962C8B-B14F-4D97-AF65-F5344CB8AC3E}">
        <p14:creationId xmlns:p14="http://schemas.microsoft.com/office/powerpoint/2010/main" val="319522956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Result</a:t>
            </a:r>
            <a:endParaRPr lang="en-US" sz="36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8543" y="1429966"/>
            <a:ext cx="9106293" cy="4650426"/>
          </a:xfrm>
          <a:prstGeom prst="rect">
            <a:avLst/>
          </a:prstGeom>
        </p:spPr>
      </p:pic>
    </p:spTree>
    <p:extLst>
      <p:ext uri="{BB962C8B-B14F-4D97-AF65-F5344CB8AC3E}">
        <p14:creationId xmlns:p14="http://schemas.microsoft.com/office/powerpoint/2010/main" val="337285379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Preview the App on Android</a:t>
            </a:r>
            <a:endParaRPr lang="en-US" sz="3600" dirty="0"/>
          </a:p>
        </p:txBody>
      </p:sp>
      <p:sp>
        <p:nvSpPr>
          <p:cNvPr id="6" name="Text Placeholder 5"/>
          <p:cNvSpPr>
            <a:spLocks noGrp="1"/>
          </p:cNvSpPr>
          <p:nvPr>
            <p:ph type="body" sz="half" idx="2"/>
          </p:nvPr>
        </p:nvSpPr>
        <p:spPr>
          <a:xfrm>
            <a:off x="625781" y="3156625"/>
            <a:ext cx="4685522" cy="695528"/>
          </a:xfrm>
        </p:spPr>
        <p:txBody>
          <a:bodyPr>
            <a:normAutofit/>
          </a:bodyPr>
          <a:lstStyle/>
          <a:p>
            <a:pPr lvl="0">
              <a:spcBef>
                <a:spcPts val="0"/>
              </a:spcBef>
              <a:buClr>
                <a:srgbClr val="333333"/>
              </a:buClr>
              <a:buSzPct val="25000"/>
            </a:pPr>
            <a:r>
              <a:rPr lang="en-US" sz="2800" dirty="0" smtClean="0">
                <a:solidFill>
                  <a:srgbClr val="333333"/>
                </a:solidFill>
                <a:ea typeface="Quattrocento Sans"/>
                <a:cs typeface="Quattrocento Sans"/>
                <a:sym typeface="Quattrocento Sans"/>
              </a:rPr>
              <a:t>Using Android Emulator</a:t>
            </a:r>
            <a:endParaRPr lang="en-US" sz="2800" dirty="0">
              <a:solidFill>
                <a:srgbClr val="333333"/>
              </a:solidFill>
              <a:ea typeface="Quattrocento Sans"/>
              <a:cs typeface="Quattrocento Sans"/>
              <a:sym typeface="Quattrocento Sans"/>
            </a:endParaRPr>
          </a:p>
          <a:p>
            <a:endParaRPr lang="en-US" dirty="0"/>
          </a:p>
        </p:txBody>
      </p:sp>
      <p:pic>
        <p:nvPicPr>
          <p:cNvPr id="5" name="Shape 139"/>
          <p:cNvPicPr preferRelativeResize="0">
            <a:picLocks/>
          </p:cNvPicPr>
          <p:nvPr/>
        </p:nvPicPr>
        <p:blipFill rotWithShape="1">
          <a:blip r:embed="rId2">
            <a:alphaModFix/>
          </a:blip>
          <a:srcRect/>
          <a:stretch/>
        </p:blipFill>
        <p:spPr>
          <a:xfrm>
            <a:off x="5495925" y="1714500"/>
            <a:ext cx="6094192" cy="3429000"/>
          </a:xfrm>
          <a:prstGeom prst="rect">
            <a:avLst/>
          </a:prstGeom>
          <a:noFill/>
          <a:ln>
            <a:noFill/>
          </a:ln>
        </p:spPr>
      </p:pic>
    </p:spTree>
    <p:extLst>
      <p:ext uri="{BB962C8B-B14F-4D97-AF65-F5344CB8AC3E}">
        <p14:creationId xmlns:p14="http://schemas.microsoft.com/office/powerpoint/2010/main" val="376019877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Result - Android</a:t>
            </a:r>
            <a:endParaRPr lang="en-US" sz="36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0535" y="518428"/>
            <a:ext cx="3387271" cy="5660841"/>
          </a:xfrm>
          <a:prstGeom prst="rect">
            <a:avLst/>
          </a:prstGeom>
        </p:spPr>
      </p:pic>
    </p:spTree>
    <p:extLst>
      <p:ext uri="{BB962C8B-B14F-4D97-AF65-F5344CB8AC3E}">
        <p14:creationId xmlns:p14="http://schemas.microsoft.com/office/powerpoint/2010/main" val="277898539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524000" y="1819946"/>
            <a:ext cx="9144000" cy="2387600"/>
          </a:xfrm>
        </p:spPr>
        <p:txBody>
          <a:bodyPr>
            <a:normAutofit/>
          </a:bodyPr>
          <a:lstStyle/>
          <a:p>
            <a:r>
              <a:rPr lang="en-US" dirty="0" smtClean="0"/>
              <a:t>Workshop: How it all ties together</a:t>
            </a:r>
            <a:endParaRPr lang="en-US" dirty="0"/>
          </a:p>
        </p:txBody>
      </p:sp>
    </p:spTree>
    <p:extLst>
      <p:ext uri="{BB962C8B-B14F-4D97-AF65-F5344CB8AC3E}">
        <p14:creationId xmlns:p14="http://schemas.microsoft.com/office/powerpoint/2010/main" val="148437700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943944" cy="729574"/>
          </a:xfrm>
        </p:spPr>
        <p:txBody>
          <a:bodyPr>
            <a:normAutofit fontScale="90000"/>
          </a:bodyPr>
          <a:lstStyle/>
          <a:p>
            <a:r>
              <a:rPr lang="en-US" sz="3600" dirty="0" smtClean="0"/>
              <a:t>Result – The force is strong with this one</a:t>
            </a:r>
            <a:endParaRPr lang="en-US" sz="36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6734" y="219866"/>
            <a:ext cx="3518219" cy="5855708"/>
          </a:xfrm>
          <a:prstGeom prst="rect">
            <a:avLst/>
          </a:prstGeom>
        </p:spPr>
      </p:pic>
    </p:spTree>
    <p:extLst>
      <p:ext uri="{BB962C8B-B14F-4D97-AF65-F5344CB8AC3E}">
        <p14:creationId xmlns:p14="http://schemas.microsoft.com/office/powerpoint/2010/main" val="74340875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Build &amp; Deploy</a:t>
            </a:r>
            <a:endParaRPr lang="en-US" sz="3600" dirty="0"/>
          </a:p>
        </p:txBody>
      </p:sp>
      <p:sp>
        <p:nvSpPr>
          <p:cNvPr id="6" name="Text Placeholder 5"/>
          <p:cNvSpPr>
            <a:spLocks noGrp="1"/>
          </p:cNvSpPr>
          <p:nvPr>
            <p:ph type="body" sz="half" idx="2"/>
          </p:nvPr>
        </p:nvSpPr>
        <p:spPr>
          <a:xfrm>
            <a:off x="625780" y="1648838"/>
            <a:ext cx="6387863" cy="3811588"/>
          </a:xfrm>
        </p:spPr>
        <p:txBody>
          <a:bodyPr>
            <a:normAutofit/>
          </a:bodyPr>
          <a:lstStyle/>
          <a:p>
            <a:pPr marL="342900" lvl="0" indent="-342900">
              <a:spcBef>
                <a:spcPts val="0"/>
              </a:spcBef>
              <a:buClr>
                <a:srgbClr val="333333"/>
              </a:buClr>
              <a:buSzPct val="100000"/>
              <a:buFont typeface="Arial"/>
              <a:buChar char="•"/>
            </a:pPr>
            <a:r>
              <a:rPr lang="en-US" sz="3600" dirty="0">
                <a:solidFill>
                  <a:srgbClr val="333333"/>
                </a:solidFill>
                <a:ea typeface="Quattrocento Sans"/>
                <a:cs typeface="Quattrocento Sans"/>
                <a:sym typeface="Quattrocento Sans"/>
              </a:rPr>
              <a:t>Adobe </a:t>
            </a:r>
            <a:r>
              <a:rPr lang="en-US" sz="3600" dirty="0" err="1">
                <a:solidFill>
                  <a:srgbClr val="333333"/>
                </a:solidFill>
                <a:ea typeface="Quattrocento Sans"/>
                <a:cs typeface="Quattrocento Sans"/>
                <a:sym typeface="Quattrocento Sans"/>
              </a:rPr>
              <a:t>Phonegap</a:t>
            </a:r>
            <a:r>
              <a:rPr lang="en-US" sz="3600" dirty="0">
                <a:solidFill>
                  <a:srgbClr val="333333"/>
                </a:solidFill>
                <a:ea typeface="Quattrocento Sans"/>
                <a:cs typeface="Quattrocento Sans"/>
                <a:sym typeface="Quattrocento Sans"/>
              </a:rPr>
              <a:t> Build</a:t>
            </a:r>
          </a:p>
          <a:p>
            <a:pPr marL="742950" lvl="1" indent="-285750">
              <a:spcBef>
                <a:spcPts val="360"/>
              </a:spcBef>
              <a:buClr>
                <a:srgbClr val="333333"/>
              </a:buClr>
              <a:buSzPct val="100000"/>
              <a:buFont typeface="Arial"/>
              <a:buChar char="–"/>
            </a:pPr>
            <a:r>
              <a:rPr lang="en-US" sz="1800" b="1" dirty="0">
                <a:solidFill>
                  <a:srgbClr val="333333"/>
                </a:solidFill>
                <a:ea typeface="Quattrocento Sans"/>
                <a:cs typeface="Quattrocento Sans"/>
                <a:sym typeface="Quattrocento Sans"/>
              </a:rPr>
              <a:t>You need to convert your Apache Cordova project created using Visual Studio to a </a:t>
            </a:r>
            <a:r>
              <a:rPr lang="en-US" sz="1800" b="1" dirty="0" err="1">
                <a:solidFill>
                  <a:srgbClr val="333333"/>
                </a:solidFill>
                <a:ea typeface="Quattrocento Sans"/>
                <a:cs typeface="Quattrocento Sans"/>
                <a:sym typeface="Quattrocento Sans"/>
              </a:rPr>
              <a:t>PhoneGap</a:t>
            </a:r>
            <a:r>
              <a:rPr lang="en-US" sz="1800" b="1" dirty="0">
                <a:solidFill>
                  <a:srgbClr val="333333"/>
                </a:solidFill>
                <a:ea typeface="Quattrocento Sans"/>
                <a:cs typeface="Quattrocento Sans"/>
                <a:sym typeface="Quattrocento Sans"/>
              </a:rPr>
              <a:t> project to use </a:t>
            </a:r>
            <a:r>
              <a:rPr lang="en-US" sz="1800" b="1" dirty="0" err="1">
                <a:solidFill>
                  <a:srgbClr val="333333"/>
                </a:solidFill>
                <a:ea typeface="Quattrocento Sans"/>
                <a:cs typeface="Quattrocento Sans"/>
                <a:sym typeface="Quattrocento Sans"/>
              </a:rPr>
              <a:t>Phonegap</a:t>
            </a:r>
            <a:r>
              <a:rPr lang="en-US" sz="1800" b="1" dirty="0">
                <a:solidFill>
                  <a:srgbClr val="333333"/>
                </a:solidFill>
                <a:ea typeface="Quattrocento Sans"/>
                <a:cs typeface="Quattrocento Sans"/>
                <a:sym typeface="Quattrocento Sans"/>
              </a:rPr>
              <a:t> build</a:t>
            </a:r>
          </a:p>
          <a:p>
            <a:pPr marL="342900" lvl="0" indent="-342900">
              <a:spcBef>
                <a:spcPts val="720"/>
              </a:spcBef>
              <a:buClr>
                <a:srgbClr val="333333"/>
              </a:buClr>
              <a:buSzPct val="100000"/>
              <a:buFont typeface="Arial"/>
              <a:buChar char="•"/>
            </a:pPr>
            <a:r>
              <a:rPr lang="en-US" sz="3600" dirty="0">
                <a:solidFill>
                  <a:srgbClr val="333333"/>
                </a:solidFill>
                <a:ea typeface="Quattrocento Sans"/>
                <a:cs typeface="Quattrocento Sans"/>
                <a:sym typeface="Quattrocento Sans"/>
              </a:rPr>
              <a:t>JavaScript Build System</a:t>
            </a:r>
          </a:p>
          <a:p>
            <a:pPr marL="742950" lvl="1" indent="-285750">
              <a:spcBef>
                <a:spcPts val="360"/>
              </a:spcBef>
              <a:buClr>
                <a:srgbClr val="333333"/>
              </a:buClr>
              <a:buSzPct val="100000"/>
              <a:buFont typeface="Arial"/>
              <a:buChar char="–"/>
            </a:pPr>
            <a:r>
              <a:rPr lang="en-US" sz="1800" dirty="0">
                <a:solidFill>
                  <a:srgbClr val="333333"/>
                </a:solidFill>
                <a:ea typeface="Quattrocento Sans"/>
                <a:cs typeface="Quattrocento Sans"/>
                <a:sym typeface="Quattrocento Sans"/>
              </a:rPr>
              <a:t>Automate mundane tasks, lint code, run tests, pre-process assets, minify, convert to </a:t>
            </a:r>
            <a:r>
              <a:rPr lang="en-US" sz="1800" dirty="0" err="1">
                <a:solidFill>
                  <a:srgbClr val="333333"/>
                </a:solidFill>
                <a:ea typeface="Quattrocento Sans"/>
                <a:cs typeface="Quattrocento Sans"/>
                <a:sym typeface="Quattrocento Sans"/>
              </a:rPr>
              <a:t>phonegap</a:t>
            </a:r>
            <a:r>
              <a:rPr lang="en-US" sz="1800" dirty="0">
                <a:solidFill>
                  <a:srgbClr val="333333"/>
                </a:solidFill>
                <a:ea typeface="Quattrocento Sans"/>
                <a:cs typeface="Quattrocento Sans"/>
                <a:sym typeface="Quattrocento Sans"/>
              </a:rPr>
              <a:t> etc.</a:t>
            </a:r>
          </a:p>
          <a:p>
            <a:pPr marL="342900" lvl="0" indent="-342900">
              <a:spcBef>
                <a:spcPts val="720"/>
              </a:spcBef>
              <a:buClr>
                <a:srgbClr val="333333"/>
              </a:buClr>
              <a:buSzPct val="100000"/>
              <a:buFont typeface="Arial"/>
              <a:buChar char="•"/>
            </a:pPr>
            <a:r>
              <a:rPr lang="en-US" sz="3600" dirty="0">
                <a:solidFill>
                  <a:srgbClr val="333333"/>
                </a:solidFill>
                <a:ea typeface="Quattrocento Sans"/>
                <a:cs typeface="Quattrocento Sans"/>
                <a:sym typeface="Quattrocento Sans"/>
              </a:rPr>
              <a:t>Deployment</a:t>
            </a:r>
          </a:p>
          <a:p>
            <a:pPr marL="742950" lvl="1" indent="-285750">
              <a:spcBef>
                <a:spcPts val="380"/>
              </a:spcBef>
              <a:buClr>
                <a:srgbClr val="333333"/>
              </a:buClr>
              <a:buSzPct val="100000"/>
              <a:buFont typeface="Arial"/>
              <a:buChar char="–"/>
            </a:pPr>
            <a:r>
              <a:rPr lang="en-US" sz="1900" dirty="0">
                <a:solidFill>
                  <a:srgbClr val="333333"/>
                </a:solidFill>
                <a:ea typeface="Quattrocento Sans"/>
                <a:cs typeface="Quattrocento Sans"/>
                <a:sym typeface="Quattrocento Sans"/>
              </a:rPr>
              <a:t>Guidelines, checklists, policies, dos and don'ts, documentations, tutorials etc.</a:t>
            </a:r>
          </a:p>
          <a:p>
            <a:endParaRPr lang="en-US" dirty="0"/>
          </a:p>
        </p:txBody>
      </p:sp>
      <p:pic>
        <p:nvPicPr>
          <p:cNvPr id="5" name="Shape 200"/>
          <p:cNvPicPr preferRelativeResize="0"/>
          <p:nvPr/>
        </p:nvPicPr>
        <p:blipFill rotWithShape="1">
          <a:blip r:embed="rId2">
            <a:alphaModFix/>
          </a:blip>
          <a:srcRect/>
          <a:stretch/>
        </p:blipFill>
        <p:spPr>
          <a:xfrm>
            <a:off x="7010400" y="914400"/>
            <a:ext cx="4343400" cy="1694444"/>
          </a:xfrm>
          <a:prstGeom prst="rect">
            <a:avLst/>
          </a:prstGeom>
          <a:noFill/>
          <a:ln>
            <a:noFill/>
          </a:ln>
        </p:spPr>
      </p:pic>
      <p:pic>
        <p:nvPicPr>
          <p:cNvPr id="8" name="Shape 201"/>
          <p:cNvPicPr preferRelativeResize="0"/>
          <p:nvPr/>
        </p:nvPicPr>
        <p:blipFill rotWithShape="1">
          <a:blip r:embed="rId3">
            <a:alphaModFix/>
          </a:blip>
          <a:srcRect/>
          <a:stretch/>
        </p:blipFill>
        <p:spPr>
          <a:xfrm>
            <a:off x="6991350" y="2608844"/>
            <a:ext cx="4362449" cy="1901581"/>
          </a:xfrm>
          <a:prstGeom prst="rect">
            <a:avLst/>
          </a:prstGeom>
          <a:noFill/>
          <a:ln>
            <a:noFill/>
          </a:ln>
        </p:spPr>
      </p:pic>
      <p:pic>
        <p:nvPicPr>
          <p:cNvPr id="9" name="Shape 202"/>
          <p:cNvPicPr preferRelativeResize="0"/>
          <p:nvPr/>
        </p:nvPicPr>
        <p:blipFill rotWithShape="1">
          <a:blip r:embed="rId4">
            <a:alphaModFix/>
          </a:blip>
          <a:srcRect/>
          <a:stretch/>
        </p:blipFill>
        <p:spPr>
          <a:xfrm>
            <a:off x="8458200" y="4572000"/>
            <a:ext cx="1968302" cy="940849"/>
          </a:xfrm>
          <a:prstGeom prst="rect">
            <a:avLst/>
          </a:prstGeom>
          <a:noFill/>
          <a:ln>
            <a:noFill/>
          </a:ln>
        </p:spPr>
      </p:pic>
      <p:sp>
        <p:nvSpPr>
          <p:cNvPr id="10" name="Shape 203"/>
          <p:cNvSpPr/>
          <p:nvPr/>
        </p:nvSpPr>
        <p:spPr>
          <a:xfrm>
            <a:off x="7924800" y="5520439"/>
            <a:ext cx="3505200" cy="64633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200" b="0" i="0" u="none" strike="noStrike" cap="none" baseline="0">
                <a:solidFill>
                  <a:srgbClr val="FEB714"/>
                </a:solidFill>
                <a:latin typeface="Quattrocento Sans"/>
                <a:ea typeface="Quattrocento Sans"/>
                <a:cs typeface="Quattrocento Sans"/>
                <a:sym typeface="Quattrocento Sans"/>
              </a:rPr>
              <a:t>Grunt vs Gulp vs Broccoli vs Make vs Rake vs Jake vs Cake vs Brunch vs Ant vs Maven vs Bash vs ... Wait there's more</a:t>
            </a:r>
          </a:p>
        </p:txBody>
      </p:sp>
    </p:spTree>
    <p:extLst>
      <p:ext uri="{BB962C8B-B14F-4D97-AF65-F5344CB8AC3E}">
        <p14:creationId xmlns:p14="http://schemas.microsoft.com/office/powerpoint/2010/main" val="19614529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Hello! I am Venkata</a:t>
            </a:r>
            <a:endParaRPr lang="en-US" dirty="0"/>
          </a:p>
        </p:txBody>
      </p:sp>
      <p:sp>
        <p:nvSpPr>
          <p:cNvPr id="3" name="Subtitle 2"/>
          <p:cNvSpPr>
            <a:spLocks noGrp="1"/>
          </p:cNvSpPr>
          <p:nvPr>
            <p:ph type="subTitle" idx="1"/>
          </p:nvPr>
        </p:nvSpPr>
        <p:spPr/>
        <p:txBody>
          <a:bodyPr/>
          <a:lstStyle/>
          <a:p>
            <a:r>
              <a:rPr lang="en-US" dirty="0" smtClean="0"/>
              <a:t>@</a:t>
            </a:r>
            <a:r>
              <a:rPr lang="en-US" dirty="0" err="1" smtClean="0"/>
              <a:t>vkoppaka</a:t>
            </a:r>
            <a:endParaRPr lang="en-US" dirty="0" smtClean="0"/>
          </a:p>
          <a:p>
            <a:r>
              <a:rPr lang="en-US" dirty="0">
                <a:hlinkClick r:id="rId2"/>
              </a:rPr>
              <a:t>http://blog.falafel.com/author/venkata-koppaka</a:t>
            </a:r>
            <a:r>
              <a:rPr lang="en-US" dirty="0" smtClean="0">
                <a:hlinkClick r:id="rId2"/>
              </a:rPr>
              <a:t>/</a:t>
            </a:r>
            <a:r>
              <a:rPr lang="en-US" dirty="0" smtClean="0"/>
              <a:t> </a:t>
            </a:r>
            <a:endParaRPr lang="en-US" dirty="0"/>
          </a:p>
        </p:txBody>
      </p:sp>
    </p:spTree>
    <p:extLst>
      <p:ext uri="{BB962C8B-B14F-4D97-AF65-F5344CB8AC3E}">
        <p14:creationId xmlns:p14="http://schemas.microsoft.com/office/powerpoint/2010/main" val="13894808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Monitor &amp; Instrument</a:t>
            </a:r>
            <a:endParaRPr lang="en-US" sz="3600" dirty="0"/>
          </a:p>
        </p:txBody>
      </p:sp>
      <p:sp>
        <p:nvSpPr>
          <p:cNvPr id="6" name="Text Placeholder 5"/>
          <p:cNvSpPr>
            <a:spLocks noGrp="1"/>
          </p:cNvSpPr>
          <p:nvPr>
            <p:ph type="body" sz="half" idx="2"/>
          </p:nvPr>
        </p:nvSpPr>
        <p:spPr>
          <a:xfrm>
            <a:off x="625781" y="1648838"/>
            <a:ext cx="5454006" cy="3811588"/>
          </a:xfrm>
        </p:spPr>
        <p:txBody>
          <a:bodyPr>
            <a:normAutofit fontScale="92500" lnSpcReduction="10000"/>
          </a:bodyPr>
          <a:lstStyle/>
          <a:p>
            <a:pPr marL="342900" lvl="0" indent="-342900">
              <a:spcBef>
                <a:spcPts val="0"/>
              </a:spcBef>
              <a:buClr>
                <a:srgbClr val="333333"/>
              </a:buClr>
              <a:buSzPct val="98529"/>
              <a:buFont typeface="Arial"/>
              <a:buChar char="•"/>
            </a:pPr>
            <a:r>
              <a:rPr lang="en-US" sz="3350" dirty="0">
                <a:solidFill>
                  <a:srgbClr val="333333"/>
                </a:solidFill>
                <a:ea typeface="Quattrocento Sans"/>
                <a:cs typeface="Quattrocento Sans"/>
                <a:sym typeface="Quattrocento Sans"/>
              </a:rPr>
              <a:t>Application Insights</a:t>
            </a:r>
          </a:p>
          <a:p>
            <a:pPr marL="742950" lvl="1" indent="-285750">
              <a:spcBef>
                <a:spcPts val="520"/>
              </a:spcBef>
              <a:buClr>
                <a:srgbClr val="333333"/>
              </a:buClr>
              <a:buSzPct val="100000"/>
              <a:buFont typeface="Arial"/>
              <a:buChar char="–"/>
            </a:pPr>
            <a:r>
              <a:rPr lang="en-US" sz="2600" dirty="0">
                <a:solidFill>
                  <a:srgbClr val="333333"/>
                </a:solidFill>
                <a:ea typeface="Quattrocento Sans"/>
                <a:cs typeface="Quattrocento Sans"/>
                <a:sym typeface="Quattrocento Sans"/>
              </a:rPr>
              <a:t>Collect telemetry in your mobile application</a:t>
            </a:r>
          </a:p>
          <a:p>
            <a:pPr marL="742950" lvl="1" indent="-285750">
              <a:spcBef>
                <a:spcPts val="520"/>
              </a:spcBef>
              <a:buClr>
                <a:srgbClr val="333333"/>
              </a:buClr>
              <a:buSzPct val="100000"/>
              <a:buFont typeface="Arial"/>
              <a:buChar char="–"/>
            </a:pPr>
            <a:r>
              <a:rPr lang="en-US" sz="2600" dirty="0">
                <a:solidFill>
                  <a:srgbClr val="333333"/>
                </a:solidFill>
                <a:ea typeface="Quattrocento Sans"/>
                <a:cs typeface="Quattrocento Sans"/>
                <a:sym typeface="Quattrocento Sans"/>
              </a:rPr>
              <a:t>Telemetry is processed and stored in the Application Insights service in the cloud</a:t>
            </a:r>
          </a:p>
          <a:p>
            <a:pPr marL="742950" lvl="1" indent="-285750">
              <a:spcBef>
                <a:spcPts val="520"/>
              </a:spcBef>
              <a:buClr>
                <a:srgbClr val="333333"/>
              </a:buClr>
              <a:buSzPct val="100000"/>
              <a:buFont typeface="Arial"/>
              <a:buChar char="–"/>
            </a:pPr>
            <a:r>
              <a:rPr lang="en-US" sz="2600" dirty="0">
                <a:solidFill>
                  <a:srgbClr val="333333"/>
                </a:solidFill>
                <a:ea typeface="Quattrocento Sans"/>
                <a:cs typeface="Quattrocento Sans"/>
                <a:sym typeface="Quattrocento Sans"/>
              </a:rPr>
              <a:t>Get a 360 view of the application including availability, performance and usage patterns</a:t>
            </a:r>
          </a:p>
          <a:p>
            <a:pPr marL="742950" lvl="1" indent="-285750">
              <a:spcBef>
                <a:spcPts val="520"/>
              </a:spcBef>
              <a:buClr>
                <a:srgbClr val="333333"/>
              </a:buClr>
              <a:buSzPct val="100000"/>
              <a:buFont typeface="Arial"/>
              <a:buChar char="–"/>
            </a:pPr>
            <a:r>
              <a:rPr lang="en-US" sz="2600" dirty="0">
                <a:solidFill>
                  <a:srgbClr val="333333"/>
                </a:solidFill>
                <a:ea typeface="Quattrocento Sans"/>
                <a:cs typeface="Quattrocento Sans"/>
                <a:sym typeface="Quattrocento Sans"/>
              </a:rPr>
              <a:t>Powerful Insights</a:t>
            </a:r>
          </a:p>
          <a:p>
            <a:pPr marL="742950" lvl="1" indent="-285750">
              <a:spcBef>
                <a:spcPts val="520"/>
              </a:spcBef>
              <a:buClr>
                <a:srgbClr val="333333"/>
              </a:buClr>
              <a:buSzPct val="100000"/>
              <a:buFont typeface="Arial"/>
              <a:buChar char="–"/>
            </a:pPr>
            <a:r>
              <a:rPr lang="en-US" sz="2600" dirty="0">
                <a:solidFill>
                  <a:srgbClr val="333333"/>
                </a:solidFill>
                <a:ea typeface="Quattrocento Sans"/>
                <a:cs typeface="Quattrocento Sans"/>
                <a:sym typeface="Quattrocento Sans"/>
              </a:rPr>
              <a:t>Built-in Analytics</a:t>
            </a:r>
          </a:p>
          <a:p>
            <a:endParaRPr lang="en-US" dirty="0"/>
          </a:p>
        </p:txBody>
      </p:sp>
      <p:pic>
        <p:nvPicPr>
          <p:cNvPr id="7" name="Shape 210"/>
          <p:cNvPicPr preferRelativeResize="0"/>
          <p:nvPr/>
        </p:nvPicPr>
        <p:blipFill rotWithShape="1">
          <a:blip r:embed="rId2">
            <a:alphaModFix/>
          </a:blip>
          <a:srcRect/>
          <a:stretch/>
        </p:blipFill>
        <p:spPr>
          <a:xfrm>
            <a:off x="6400800" y="4572000"/>
            <a:ext cx="5162549" cy="1304924"/>
          </a:xfrm>
          <a:prstGeom prst="rect">
            <a:avLst/>
          </a:prstGeom>
          <a:noFill/>
          <a:ln>
            <a:noFill/>
          </a:ln>
        </p:spPr>
      </p:pic>
      <p:pic>
        <p:nvPicPr>
          <p:cNvPr id="9" name="Shape 211"/>
          <p:cNvPicPr preferRelativeResize="0"/>
          <p:nvPr/>
        </p:nvPicPr>
        <p:blipFill rotWithShape="1">
          <a:blip r:embed="rId3">
            <a:alphaModFix/>
          </a:blip>
          <a:srcRect/>
          <a:stretch/>
        </p:blipFill>
        <p:spPr>
          <a:xfrm>
            <a:off x="6400800" y="778212"/>
            <a:ext cx="4773277" cy="3179736"/>
          </a:xfrm>
          <a:prstGeom prst="rect">
            <a:avLst/>
          </a:prstGeom>
          <a:noFill/>
          <a:ln>
            <a:noFill/>
          </a:ln>
        </p:spPr>
      </p:pic>
    </p:spTree>
    <p:extLst>
      <p:ext uri="{BB962C8B-B14F-4D97-AF65-F5344CB8AC3E}">
        <p14:creationId xmlns:p14="http://schemas.microsoft.com/office/powerpoint/2010/main" val="84278823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Monetize</a:t>
            </a:r>
            <a:endParaRPr lang="en-US" sz="3600" dirty="0"/>
          </a:p>
        </p:txBody>
      </p:sp>
      <p:sp>
        <p:nvSpPr>
          <p:cNvPr id="6" name="Text Placeholder 5"/>
          <p:cNvSpPr>
            <a:spLocks noGrp="1"/>
          </p:cNvSpPr>
          <p:nvPr>
            <p:ph type="body" sz="half" idx="2"/>
          </p:nvPr>
        </p:nvSpPr>
        <p:spPr>
          <a:xfrm>
            <a:off x="625780" y="1648838"/>
            <a:ext cx="5794475" cy="3811588"/>
          </a:xfrm>
        </p:spPr>
        <p:txBody>
          <a:bodyPr>
            <a:normAutofit fontScale="92500" lnSpcReduction="10000"/>
          </a:bodyPr>
          <a:lstStyle/>
          <a:p>
            <a:pPr marL="342900" lvl="0" indent="-342900">
              <a:spcBef>
                <a:spcPts val="0"/>
              </a:spcBef>
              <a:buClr>
                <a:srgbClr val="333333"/>
              </a:buClr>
              <a:buSzPct val="100000"/>
              <a:buFont typeface="Arial"/>
              <a:buChar char="•"/>
            </a:pPr>
            <a:r>
              <a:rPr lang="en-US" sz="3600" dirty="0">
                <a:solidFill>
                  <a:srgbClr val="333333"/>
                </a:solidFill>
                <a:ea typeface="Quattrocento Sans"/>
                <a:cs typeface="Quattrocento Sans"/>
                <a:sym typeface="Quattrocento Sans"/>
              </a:rPr>
              <a:t>Microsoft Advertising</a:t>
            </a:r>
          </a:p>
          <a:p>
            <a:pPr marL="742950" lvl="1" indent="-285750">
              <a:spcBef>
                <a:spcPts val="360"/>
              </a:spcBef>
              <a:buClr>
                <a:srgbClr val="333333"/>
              </a:buClr>
              <a:buSzPct val="100000"/>
              <a:buFont typeface="Arial"/>
              <a:buChar char="–"/>
            </a:pPr>
            <a:r>
              <a:rPr lang="en-US" sz="1800" dirty="0">
                <a:solidFill>
                  <a:srgbClr val="333333"/>
                </a:solidFill>
                <a:ea typeface="Quattrocento Sans"/>
                <a:cs typeface="Quattrocento Sans"/>
                <a:sym typeface="Quattrocento Sans"/>
              </a:rPr>
              <a:t>Promote your app and display In-app advertising </a:t>
            </a:r>
            <a:r>
              <a:rPr lang="en-US" sz="1800" dirty="0" err="1">
                <a:solidFill>
                  <a:srgbClr val="333333"/>
                </a:solidFill>
                <a:ea typeface="Quattrocento Sans"/>
                <a:cs typeface="Quattrocento Sans"/>
                <a:sym typeface="Quattrocento Sans"/>
              </a:rPr>
              <a:t>throught</a:t>
            </a:r>
            <a:r>
              <a:rPr lang="en-US" sz="1800" dirty="0">
                <a:solidFill>
                  <a:srgbClr val="333333"/>
                </a:solidFill>
                <a:ea typeface="Quattrocento Sans"/>
                <a:cs typeface="Quattrocento Sans"/>
                <a:sym typeface="Quattrocento Sans"/>
              </a:rPr>
              <a:t> the SDK. Only available for Windows and Windows Phone.</a:t>
            </a:r>
          </a:p>
          <a:p>
            <a:pPr marL="342900" lvl="0" indent="-342900">
              <a:spcBef>
                <a:spcPts val="720"/>
              </a:spcBef>
              <a:buClr>
                <a:srgbClr val="333333"/>
              </a:buClr>
              <a:buSzPct val="100000"/>
              <a:buFont typeface="Arial"/>
              <a:buChar char="•"/>
            </a:pPr>
            <a:r>
              <a:rPr lang="en-US" sz="3600" dirty="0">
                <a:solidFill>
                  <a:srgbClr val="333333"/>
                </a:solidFill>
                <a:ea typeface="Quattrocento Sans"/>
                <a:cs typeface="Quattrocento Sans"/>
                <a:sym typeface="Quattrocento Sans"/>
              </a:rPr>
              <a:t>Google </a:t>
            </a:r>
            <a:r>
              <a:rPr lang="en-US" sz="3600" dirty="0" err="1">
                <a:solidFill>
                  <a:srgbClr val="333333"/>
                </a:solidFill>
                <a:ea typeface="Quattrocento Sans"/>
                <a:cs typeface="Quattrocento Sans"/>
                <a:sym typeface="Quattrocento Sans"/>
              </a:rPr>
              <a:t>AdMob</a:t>
            </a:r>
            <a:r>
              <a:rPr lang="en-US" sz="3600" dirty="0">
                <a:solidFill>
                  <a:srgbClr val="333333"/>
                </a:solidFill>
                <a:ea typeface="Quattrocento Sans"/>
                <a:cs typeface="Quattrocento Sans"/>
                <a:sym typeface="Quattrocento Sans"/>
              </a:rPr>
              <a:t> &amp; Apple </a:t>
            </a:r>
            <a:r>
              <a:rPr lang="en-US" sz="3600" dirty="0" err="1">
                <a:solidFill>
                  <a:srgbClr val="333333"/>
                </a:solidFill>
                <a:ea typeface="Quattrocento Sans"/>
                <a:cs typeface="Quattrocento Sans"/>
                <a:sym typeface="Quattrocento Sans"/>
              </a:rPr>
              <a:t>iAd</a:t>
            </a:r>
            <a:endParaRPr lang="en-US" sz="3600" dirty="0">
              <a:solidFill>
                <a:srgbClr val="333333"/>
              </a:solidFill>
              <a:ea typeface="Quattrocento Sans"/>
              <a:cs typeface="Quattrocento Sans"/>
              <a:sym typeface="Quattrocento Sans"/>
            </a:endParaRPr>
          </a:p>
          <a:p>
            <a:pPr marL="742950" lvl="1" indent="-285750">
              <a:spcBef>
                <a:spcPts val="380"/>
              </a:spcBef>
              <a:buClr>
                <a:srgbClr val="333333"/>
              </a:buClr>
              <a:buSzPct val="100000"/>
              <a:buFont typeface="Arial"/>
              <a:buChar char="–"/>
            </a:pPr>
            <a:r>
              <a:rPr lang="en-US" sz="1900" dirty="0" err="1">
                <a:solidFill>
                  <a:srgbClr val="333333"/>
                </a:solidFill>
                <a:ea typeface="Quattrocento Sans"/>
                <a:cs typeface="Quattrocento Sans"/>
                <a:sym typeface="Quattrocento Sans"/>
              </a:rPr>
              <a:t>AdMob</a:t>
            </a:r>
            <a:r>
              <a:rPr lang="en-US" sz="1900" dirty="0">
                <a:solidFill>
                  <a:srgbClr val="333333"/>
                </a:solidFill>
                <a:ea typeface="Quattrocento Sans"/>
                <a:cs typeface="Quattrocento Sans"/>
                <a:sym typeface="Quattrocento Sans"/>
              </a:rPr>
              <a:t> &amp; </a:t>
            </a:r>
            <a:r>
              <a:rPr lang="en-US" sz="1900" dirty="0" err="1">
                <a:solidFill>
                  <a:srgbClr val="333333"/>
                </a:solidFill>
                <a:ea typeface="Quattrocento Sans"/>
                <a:cs typeface="Quattrocento Sans"/>
                <a:sym typeface="Quattrocento Sans"/>
              </a:rPr>
              <a:t>iAd</a:t>
            </a:r>
            <a:r>
              <a:rPr lang="en-US" sz="1900" dirty="0">
                <a:solidFill>
                  <a:srgbClr val="333333"/>
                </a:solidFill>
                <a:ea typeface="Quattrocento Sans"/>
                <a:cs typeface="Quattrocento Sans"/>
                <a:sym typeface="Quattrocento Sans"/>
              </a:rPr>
              <a:t> are both solutions for mobile advertisements. Plugins exist for both.</a:t>
            </a:r>
          </a:p>
          <a:p>
            <a:pPr marL="342900" lvl="0" indent="-342900">
              <a:spcBef>
                <a:spcPts val="720"/>
              </a:spcBef>
              <a:buClr>
                <a:srgbClr val="333333"/>
              </a:buClr>
              <a:buSzPct val="100000"/>
              <a:buFont typeface="Arial"/>
              <a:buChar char="•"/>
            </a:pPr>
            <a:r>
              <a:rPr lang="en-US" sz="3600" dirty="0">
                <a:solidFill>
                  <a:srgbClr val="333333"/>
                </a:solidFill>
                <a:ea typeface="Quattrocento Sans"/>
                <a:cs typeface="Quattrocento Sans"/>
                <a:sym typeface="Quattrocento Sans"/>
              </a:rPr>
              <a:t>Cordova In-App Purchase Plugin</a:t>
            </a:r>
          </a:p>
          <a:p>
            <a:pPr marL="742950" lvl="1" indent="-285750">
              <a:spcBef>
                <a:spcPts val="380"/>
              </a:spcBef>
              <a:buClr>
                <a:srgbClr val="333333"/>
              </a:buClr>
              <a:buSzPct val="100000"/>
              <a:buFont typeface="Arial"/>
              <a:buChar char="–"/>
            </a:pPr>
            <a:r>
              <a:rPr lang="en-US" sz="1900" dirty="0">
                <a:solidFill>
                  <a:srgbClr val="333333"/>
                </a:solidFill>
                <a:ea typeface="Quattrocento Sans"/>
                <a:cs typeface="Quattrocento Sans"/>
                <a:sym typeface="Quattrocento Sans"/>
              </a:rPr>
              <a:t>In 2014, a small crowd funding campaign brought Android support to a plugin that only supported iOS.</a:t>
            </a:r>
          </a:p>
          <a:p>
            <a:endParaRPr lang="en-US" dirty="0"/>
          </a:p>
        </p:txBody>
      </p:sp>
      <p:pic>
        <p:nvPicPr>
          <p:cNvPr id="7" name="Shape 218"/>
          <p:cNvPicPr preferRelativeResize="0"/>
          <p:nvPr/>
        </p:nvPicPr>
        <p:blipFill rotWithShape="1">
          <a:blip r:embed="rId2">
            <a:alphaModFix/>
          </a:blip>
          <a:srcRect/>
          <a:stretch/>
        </p:blipFill>
        <p:spPr>
          <a:xfrm>
            <a:off x="7313579" y="1522378"/>
            <a:ext cx="3067477" cy="2896003"/>
          </a:xfrm>
          <a:prstGeom prst="rect">
            <a:avLst/>
          </a:prstGeom>
          <a:noFill/>
          <a:ln>
            <a:noFill/>
          </a:ln>
        </p:spPr>
      </p:pic>
      <p:sp>
        <p:nvSpPr>
          <p:cNvPr id="9" name="Shape 219"/>
          <p:cNvSpPr/>
          <p:nvPr/>
        </p:nvSpPr>
        <p:spPr>
          <a:xfrm>
            <a:off x="6780179" y="4418785"/>
            <a:ext cx="3962399"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200" b="0" i="0" u="none" strike="noStrike" cap="none" baseline="0">
                <a:solidFill>
                  <a:schemeClr val="dk1"/>
                </a:solidFill>
                <a:latin typeface="Calibri"/>
                <a:ea typeface="Calibri"/>
                <a:cs typeface="Calibri"/>
                <a:sym typeface="Calibri"/>
              </a:rPr>
              <a:t>(*) Worldwide, Microsoft internal Q1, 2015</a:t>
            </a:r>
          </a:p>
          <a:p>
            <a:pPr marL="0" marR="0" lvl="0" indent="0" algn="ctr" rtl="0">
              <a:spcBef>
                <a:spcPts val="0"/>
              </a:spcBef>
              <a:buSzPct val="25000"/>
              <a:buNone/>
            </a:pPr>
            <a:r>
              <a:rPr lang="en-US" sz="1200" b="0" i="0" u="none" strike="noStrike" cap="none" baseline="0">
                <a:solidFill>
                  <a:schemeClr val="dk1"/>
                </a:solidFill>
                <a:latin typeface="Calibri"/>
                <a:ea typeface="Calibri"/>
                <a:cs typeface="Calibri"/>
                <a:sym typeface="Calibri"/>
              </a:rPr>
              <a:t>acquiring users and monetizing your apps, //Build/ 2015 </a:t>
            </a:r>
          </a:p>
        </p:txBody>
      </p:sp>
    </p:spTree>
    <p:extLst>
      <p:ext uri="{BB962C8B-B14F-4D97-AF65-F5344CB8AC3E}">
        <p14:creationId xmlns:p14="http://schemas.microsoft.com/office/powerpoint/2010/main" val="295815738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Questions?</a:t>
            </a:r>
            <a:endParaRPr lang="en-US" dirty="0"/>
          </a:p>
        </p:txBody>
      </p:sp>
      <p:sp>
        <p:nvSpPr>
          <p:cNvPr id="6" name="Text Placeholder 5"/>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6612818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onsole.log(“Thank You”);</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552346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Group 62"/>
          <p:cNvGrpSpPr/>
          <p:nvPr/>
        </p:nvGrpSpPr>
        <p:grpSpPr>
          <a:xfrm>
            <a:off x="6149425" y="1187769"/>
            <a:ext cx="6041711" cy="4569553"/>
            <a:chOff x="4612074" y="890588"/>
            <a:chExt cx="4531926" cy="3427651"/>
          </a:xfrm>
        </p:grpSpPr>
        <p:sp>
          <p:nvSpPr>
            <p:cNvPr id="10" name="Text Placeholder 6"/>
            <p:cNvSpPr txBox="1">
              <a:spLocks/>
            </p:cNvSpPr>
            <p:nvPr/>
          </p:nvSpPr>
          <p:spPr>
            <a:xfrm>
              <a:off x="4612074" y="890588"/>
              <a:ext cx="4531926" cy="3427651"/>
            </a:xfrm>
            <a:prstGeom prst="rect">
              <a:avLst/>
            </a:prstGeom>
            <a:solidFill>
              <a:schemeClr val="bg2"/>
            </a:solidFill>
          </p:spPr>
          <p:txBody>
            <a:bodyPr/>
            <a:lstStyle>
              <a:lvl1pPr marL="300175" marR="0" indent="-300175" algn="l" defTabSz="400233" rtl="0" eaLnBrk="1" fontAlgn="auto" latinLnBrk="0" hangingPunct="1">
                <a:lnSpc>
                  <a:spcPct val="100000"/>
                </a:lnSpc>
                <a:spcBef>
                  <a:spcPct val="20000"/>
                </a:spcBef>
                <a:spcAft>
                  <a:spcPts val="0"/>
                </a:spcAft>
                <a:buClrTx/>
                <a:buSzTx/>
                <a:buFont typeface="Arial"/>
                <a:buChar char="•"/>
                <a:tabLst/>
                <a:defRPr sz="3000" kern="1200" spc="0" baseline="0">
                  <a:gradFill>
                    <a:gsLst>
                      <a:gs pos="1250">
                        <a:schemeClr val="tx1"/>
                      </a:gs>
                      <a:gs pos="100000">
                        <a:schemeClr val="tx1"/>
                      </a:gs>
                    </a:gsLst>
                    <a:lin ang="5400000" scaled="0"/>
                  </a:gradFill>
                  <a:latin typeface="Segoe UI Light"/>
                  <a:ea typeface="+mn-ea"/>
                  <a:cs typeface="Segoe UI Light"/>
                </a:defRPr>
              </a:lvl1pPr>
              <a:lvl2pPr marL="650378" marR="0" indent="-250146" algn="l" defTabSz="400233" rtl="0" eaLnBrk="1" fontAlgn="auto" latinLnBrk="0" hangingPunct="1">
                <a:lnSpc>
                  <a:spcPct val="100000"/>
                </a:lnSpc>
                <a:spcBef>
                  <a:spcPct val="20000"/>
                </a:spcBef>
                <a:spcAft>
                  <a:spcPts val="0"/>
                </a:spcAft>
                <a:buClrTx/>
                <a:buSzTx/>
                <a:buFont typeface="Arial"/>
                <a:buChar char="–"/>
                <a:tabLst/>
                <a:defRPr sz="1800" kern="1200" spc="0" baseline="0">
                  <a:gradFill>
                    <a:gsLst>
                      <a:gs pos="1250">
                        <a:schemeClr val="tx1"/>
                      </a:gs>
                      <a:gs pos="100000">
                        <a:schemeClr val="tx1"/>
                      </a:gs>
                    </a:gsLst>
                    <a:lin ang="5400000" scaled="0"/>
                  </a:gradFill>
                  <a:latin typeface="Segoe UI Light"/>
                  <a:ea typeface="+mn-ea"/>
                  <a:cs typeface="Segoe UI Light"/>
                </a:defRPr>
              </a:lvl2pPr>
              <a:lvl3pPr marL="1000582" marR="0" indent="-200116" algn="l" defTabSz="400233" rtl="0" eaLnBrk="1" fontAlgn="auto" latinLnBrk="0" hangingPunct="1">
                <a:lnSpc>
                  <a:spcPct val="100000"/>
                </a:lnSpc>
                <a:spcBef>
                  <a:spcPct val="20000"/>
                </a:spcBef>
                <a:spcAft>
                  <a:spcPts val="0"/>
                </a:spcAft>
                <a:buClrTx/>
                <a:buSzTx/>
                <a:buFont typeface="Arial"/>
                <a:buChar char="•"/>
                <a:tabLst/>
                <a:defRPr sz="1400" kern="1200" spc="0" baseline="0">
                  <a:gradFill>
                    <a:gsLst>
                      <a:gs pos="1250">
                        <a:schemeClr val="tx1"/>
                      </a:gs>
                      <a:gs pos="100000">
                        <a:schemeClr val="tx1"/>
                      </a:gs>
                    </a:gsLst>
                    <a:lin ang="5400000" scaled="0"/>
                  </a:gradFill>
                  <a:latin typeface="Segoe UI Light"/>
                  <a:ea typeface="+mn-ea"/>
                  <a:cs typeface="Segoe UI Light"/>
                </a:defRPr>
              </a:lvl3pPr>
              <a:lvl4pPr marL="1400815" marR="0" indent="-200116" algn="l" defTabSz="400233" rtl="0" eaLnBrk="1" fontAlgn="auto" latinLnBrk="0" hangingPunct="1">
                <a:lnSpc>
                  <a:spcPct val="100000"/>
                </a:lnSpc>
                <a:spcBef>
                  <a:spcPct val="20000"/>
                </a:spcBef>
                <a:spcAft>
                  <a:spcPts val="0"/>
                </a:spcAft>
                <a:buClrTx/>
                <a:buSzTx/>
                <a:buFont typeface="Arial"/>
                <a:buChar char="–"/>
                <a:tabLst/>
                <a:defRPr sz="1300" kern="1200" spc="0" baseline="0">
                  <a:gradFill>
                    <a:gsLst>
                      <a:gs pos="1250">
                        <a:schemeClr val="tx1"/>
                      </a:gs>
                      <a:gs pos="100000">
                        <a:schemeClr val="tx1"/>
                      </a:gs>
                    </a:gsLst>
                    <a:lin ang="5400000" scaled="0"/>
                  </a:gradFill>
                  <a:latin typeface="Segoe UI Light"/>
                  <a:ea typeface="+mn-ea"/>
                  <a:cs typeface="Segoe UI Light"/>
                </a:defRPr>
              </a:lvl4pPr>
              <a:lvl5pPr marL="1801048" marR="0" indent="-200116" algn="l" defTabSz="400233" rtl="0" eaLnBrk="1" fontAlgn="auto" latinLnBrk="0" hangingPunct="1">
                <a:lnSpc>
                  <a:spcPct val="100000"/>
                </a:lnSpc>
                <a:spcBef>
                  <a:spcPct val="20000"/>
                </a:spcBef>
                <a:spcAft>
                  <a:spcPts val="0"/>
                </a:spcAft>
                <a:buClrTx/>
                <a:buSzTx/>
                <a:buFont typeface="Arial"/>
                <a:buChar char="»"/>
                <a:tabLst/>
                <a:defRPr sz="1300" kern="1200" spc="0" baseline="0">
                  <a:gradFill>
                    <a:gsLst>
                      <a:gs pos="1250">
                        <a:schemeClr val="tx1"/>
                      </a:gs>
                      <a:gs pos="100000">
                        <a:schemeClr val="tx1"/>
                      </a:gs>
                    </a:gsLst>
                    <a:lin ang="5400000" scaled="0"/>
                  </a:gradFill>
                  <a:latin typeface="Segoe UI Light"/>
                  <a:ea typeface="+mn-ea"/>
                  <a:cs typeface="Segoe UI Light"/>
                </a:defRPr>
              </a:lvl5pPr>
              <a:lvl6pPr marL="1885360"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6pPr>
              <a:lvl7pPr marL="2228153"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7pPr>
              <a:lvl8pPr marL="2570947"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8pPr>
              <a:lvl9pPr marL="2913739" indent="-171396" algn="l" defTabSz="685585" rtl="0" eaLnBrk="1" latinLnBrk="0" hangingPunct="1">
                <a:spcBef>
                  <a:spcPct val="20000"/>
                </a:spcBef>
                <a:buFont typeface="Arial" pitchFamily="34" charset="0"/>
                <a:buChar char="•"/>
                <a:defRPr sz="1400" kern="1200">
                  <a:solidFill>
                    <a:schemeClr val="tx1"/>
                  </a:solidFill>
                  <a:latin typeface="+mn-lt"/>
                  <a:ea typeface="+mn-ea"/>
                  <a:cs typeface="+mn-cs"/>
                </a:defRPr>
              </a:lvl9pPr>
            </a:lstStyle>
            <a:p>
              <a:pPr marL="533553" lvl="1" indent="0" algn="ctr">
                <a:buNone/>
              </a:pPr>
              <a:r>
                <a:rPr lang="en-US" sz="2400" dirty="0">
                  <a:gradFill>
                    <a:gsLst>
                      <a:gs pos="1250">
                        <a:srgbClr val="616161"/>
                      </a:gs>
                      <a:gs pos="100000">
                        <a:srgbClr val="616161"/>
                      </a:gs>
                    </a:gsLst>
                    <a:lin ang="5400000" scaled="0"/>
                  </a:gradFill>
                </a:rPr>
                <a:t> </a:t>
              </a:r>
            </a:p>
          </p:txBody>
        </p:sp>
        <p:sp>
          <p:nvSpPr>
            <p:cNvPr id="2" name="TextBox 1"/>
            <p:cNvSpPr txBox="1"/>
            <p:nvPr/>
          </p:nvSpPr>
          <p:spPr>
            <a:xfrm>
              <a:off x="4612074" y="890588"/>
              <a:ext cx="4521200" cy="831025"/>
            </a:xfrm>
            <a:prstGeom prst="rect">
              <a:avLst/>
            </a:prstGeom>
            <a:noFill/>
          </p:spPr>
          <p:txBody>
            <a:bodyPr wrap="square" lIns="365708" tIns="243805" rIns="243805" bIns="195044" rtlCol="0">
              <a:spAutoFit/>
            </a:bodyPr>
            <a:lstStyle>
              <a:defPPr>
                <a:defRPr lang="en-US"/>
              </a:defPPr>
              <a:lvl1pPr>
                <a:lnSpc>
                  <a:spcPct val="90000"/>
                </a:lnSpc>
                <a:defRPr sz="3600">
                  <a:gradFill>
                    <a:gsLst>
                      <a:gs pos="2917">
                        <a:srgbClr val="FFFFFF"/>
                      </a:gs>
                      <a:gs pos="32000">
                        <a:srgbClr val="FFFFFF"/>
                      </a:gs>
                    </a:gsLst>
                    <a:lin ang="5400000" scaled="0"/>
                  </a:gradFill>
                  <a:latin typeface="+mj-lt"/>
                  <a:cs typeface="Segoe UI Semilight" panose="020B0402040204020203" pitchFamily="34" charset="0"/>
                </a:defRPr>
              </a:lvl1pPr>
            </a:lstStyle>
            <a:p>
              <a:pPr defTabSz="914028"/>
              <a:r>
                <a:rPr lang="en-US" sz="4800" dirty="0"/>
                <a:t>Cloud-first</a:t>
              </a:r>
            </a:p>
          </p:txBody>
        </p:sp>
        <p:grpSp>
          <p:nvGrpSpPr>
            <p:cNvPr id="25" name="Group 24"/>
            <p:cNvGrpSpPr/>
            <p:nvPr/>
          </p:nvGrpSpPr>
          <p:grpSpPr>
            <a:xfrm>
              <a:off x="5715443" y="2129278"/>
              <a:ext cx="2536610" cy="1377963"/>
              <a:chOff x="5019675" y="1339875"/>
              <a:chExt cx="3085939" cy="1676375"/>
            </a:xfrm>
          </p:grpSpPr>
          <p:grpSp>
            <p:nvGrpSpPr>
              <p:cNvPr id="15" name="Group 4"/>
              <p:cNvGrpSpPr>
                <a:grpSpLocks noChangeAspect="1"/>
              </p:cNvGrpSpPr>
              <p:nvPr/>
            </p:nvGrpSpPr>
            <p:grpSpPr bwMode="auto">
              <a:xfrm>
                <a:off x="5019675" y="1562100"/>
                <a:ext cx="2536825" cy="1454150"/>
                <a:chOff x="3162" y="984"/>
                <a:chExt cx="1598" cy="916"/>
              </a:xfrm>
            </p:grpSpPr>
            <p:sp>
              <p:nvSpPr>
                <p:cNvPr id="16" name="AutoShape 3"/>
                <p:cNvSpPr>
                  <a:spLocks noChangeAspect="1" noChangeArrowheads="1" noTextEdit="1"/>
                </p:cNvSpPr>
                <p:nvPr/>
              </p:nvSpPr>
              <p:spPr bwMode="auto">
                <a:xfrm>
                  <a:off x="3162" y="984"/>
                  <a:ext cx="1598" cy="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17" name="Freeform 5"/>
                <p:cNvSpPr>
                  <a:spLocks/>
                </p:cNvSpPr>
                <p:nvPr/>
              </p:nvSpPr>
              <p:spPr bwMode="auto">
                <a:xfrm>
                  <a:off x="3162" y="984"/>
                  <a:ext cx="1598" cy="916"/>
                </a:xfrm>
                <a:custGeom>
                  <a:avLst/>
                  <a:gdLst>
                    <a:gd name="T0" fmla="*/ 1240 w 1598"/>
                    <a:gd name="T1" fmla="*/ 267 h 916"/>
                    <a:gd name="T2" fmla="*/ 1205 w 1598"/>
                    <a:gd name="T3" fmla="*/ 243 h 916"/>
                    <a:gd name="T4" fmla="*/ 1175 w 1598"/>
                    <a:gd name="T5" fmla="*/ 165 h 916"/>
                    <a:gd name="T6" fmla="*/ 1128 w 1598"/>
                    <a:gd name="T7" fmla="*/ 98 h 916"/>
                    <a:gd name="T8" fmla="*/ 1065 w 1598"/>
                    <a:gd name="T9" fmla="*/ 46 h 916"/>
                    <a:gd name="T10" fmla="*/ 989 w 1598"/>
                    <a:gd name="T11" fmla="*/ 12 h 916"/>
                    <a:gd name="T12" fmla="*/ 904 w 1598"/>
                    <a:gd name="T13" fmla="*/ 0 h 916"/>
                    <a:gd name="T14" fmla="*/ 856 w 1598"/>
                    <a:gd name="T15" fmla="*/ 4 h 916"/>
                    <a:gd name="T16" fmla="*/ 788 w 1598"/>
                    <a:gd name="T17" fmla="*/ 23 h 916"/>
                    <a:gd name="T18" fmla="*/ 727 w 1598"/>
                    <a:gd name="T19" fmla="*/ 56 h 916"/>
                    <a:gd name="T20" fmla="*/ 675 w 1598"/>
                    <a:gd name="T21" fmla="*/ 102 h 916"/>
                    <a:gd name="T22" fmla="*/ 636 w 1598"/>
                    <a:gd name="T23" fmla="*/ 158 h 916"/>
                    <a:gd name="T24" fmla="*/ 616 w 1598"/>
                    <a:gd name="T25" fmla="*/ 201 h 916"/>
                    <a:gd name="T26" fmla="*/ 568 w 1598"/>
                    <a:gd name="T27" fmla="*/ 172 h 916"/>
                    <a:gd name="T28" fmla="*/ 511 w 1598"/>
                    <a:gd name="T29" fmla="*/ 154 h 916"/>
                    <a:gd name="T30" fmla="*/ 472 w 1598"/>
                    <a:gd name="T31" fmla="*/ 152 h 916"/>
                    <a:gd name="T32" fmla="*/ 401 w 1598"/>
                    <a:gd name="T33" fmla="*/ 162 h 916"/>
                    <a:gd name="T34" fmla="*/ 339 w 1598"/>
                    <a:gd name="T35" fmla="*/ 192 h 916"/>
                    <a:gd name="T36" fmla="*/ 290 w 1598"/>
                    <a:gd name="T37" fmla="*/ 237 h 916"/>
                    <a:gd name="T38" fmla="*/ 255 w 1598"/>
                    <a:gd name="T39" fmla="*/ 295 h 916"/>
                    <a:gd name="T40" fmla="*/ 237 w 1598"/>
                    <a:gd name="T41" fmla="*/ 363 h 916"/>
                    <a:gd name="T42" fmla="*/ 236 w 1598"/>
                    <a:gd name="T43" fmla="*/ 402 h 916"/>
                    <a:gd name="T44" fmla="*/ 243 w 1598"/>
                    <a:gd name="T45" fmla="*/ 445 h 916"/>
                    <a:gd name="T46" fmla="*/ 236 w 1598"/>
                    <a:gd name="T47" fmla="*/ 445 h 916"/>
                    <a:gd name="T48" fmla="*/ 166 w 1598"/>
                    <a:gd name="T49" fmla="*/ 456 h 916"/>
                    <a:gd name="T50" fmla="*/ 105 w 1598"/>
                    <a:gd name="T51" fmla="*/ 485 h 916"/>
                    <a:gd name="T52" fmla="*/ 54 w 1598"/>
                    <a:gd name="T53" fmla="*/ 531 h 916"/>
                    <a:gd name="T54" fmla="*/ 19 w 1598"/>
                    <a:gd name="T55" fmla="*/ 589 h 916"/>
                    <a:gd name="T56" fmla="*/ 1 w 1598"/>
                    <a:gd name="T57" fmla="*/ 656 h 916"/>
                    <a:gd name="T58" fmla="*/ 1 w 1598"/>
                    <a:gd name="T59" fmla="*/ 704 h 916"/>
                    <a:gd name="T60" fmla="*/ 19 w 1598"/>
                    <a:gd name="T61" fmla="*/ 772 h 916"/>
                    <a:gd name="T62" fmla="*/ 54 w 1598"/>
                    <a:gd name="T63" fmla="*/ 830 h 916"/>
                    <a:gd name="T64" fmla="*/ 105 w 1598"/>
                    <a:gd name="T65" fmla="*/ 876 h 916"/>
                    <a:gd name="T66" fmla="*/ 166 w 1598"/>
                    <a:gd name="T67" fmla="*/ 905 h 916"/>
                    <a:gd name="T68" fmla="*/ 236 w 1598"/>
                    <a:gd name="T69" fmla="*/ 916 h 916"/>
                    <a:gd name="T70" fmla="*/ 1288 w 1598"/>
                    <a:gd name="T71" fmla="*/ 916 h 916"/>
                    <a:gd name="T72" fmla="*/ 1338 w 1598"/>
                    <a:gd name="T73" fmla="*/ 909 h 916"/>
                    <a:gd name="T74" fmla="*/ 1398 w 1598"/>
                    <a:gd name="T75" fmla="*/ 891 h 916"/>
                    <a:gd name="T76" fmla="*/ 1479 w 1598"/>
                    <a:gd name="T77" fmla="*/ 842 h 916"/>
                    <a:gd name="T78" fmla="*/ 1542 w 1598"/>
                    <a:gd name="T79" fmla="*/ 772 h 916"/>
                    <a:gd name="T80" fmla="*/ 1583 w 1598"/>
                    <a:gd name="T81" fmla="*/ 688 h 916"/>
                    <a:gd name="T82" fmla="*/ 1594 w 1598"/>
                    <a:gd name="T83" fmla="*/ 640 h 916"/>
                    <a:gd name="T84" fmla="*/ 1598 w 1598"/>
                    <a:gd name="T85" fmla="*/ 590 h 916"/>
                    <a:gd name="T86" fmla="*/ 1595 w 1598"/>
                    <a:gd name="T87" fmla="*/ 558 h 916"/>
                    <a:gd name="T88" fmla="*/ 1587 w 1598"/>
                    <a:gd name="T89" fmla="*/ 510 h 916"/>
                    <a:gd name="T90" fmla="*/ 1558 w 1598"/>
                    <a:gd name="T91" fmla="*/ 436 h 916"/>
                    <a:gd name="T92" fmla="*/ 1501 w 1598"/>
                    <a:gd name="T93" fmla="*/ 361 h 916"/>
                    <a:gd name="T94" fmla="*/ 1428 w 1598"/>
                    <a:gd name="T95" fmla="*/ 304 h 916"/>
                    <a:gd name="T96" fmla="*/ 1354 w 1598"/>
                    <a:gd name="T97" fmla="*/ 275 h 916"/>
                    <a:gd name="T98" fmla="*/ 1306 w 1598"/>
                    <a:gd name="T99" fmla="*/ 267 h 916"/>
                    <a:gd name="T100" fmla="*/ 1272 w 1598"/>
                    <a:gd name="T101" fmla="*/ 266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98" h="916">
                      <a:moveTo>
                        <a:pt x="1272" y="266"/>
                      </a:moveTo>
                      <a:lnTo>
                        <a:pt x="1272" y="266"/>
                      </a:lnTo>
                      <a:lnTo>
                        <a:pt x="1240" y="267"/>
                      </a:lnTo>
                      <a:lnTo>
                        <a:pt x="1209" y="271"/>
                      </a:lnTo>
                      <a:lnTo>
                        <a:pt x="1209" y="271"/>
                      </a:lnTo>
                      <a:lnTo>
                        <a:pt x="1205" y="243"/>
                      </a:lnTo>
                      <a:lnTo>
                        <a:pt x="1197" y="216"/>
                      </a:lnTo>
                      <a:lnTo>
                        <a:pt x="1187" y="189"/>
                      </a:lnTo>
                      <a:lnTo>
                        <a:pt x="1175" y="165"/>
                      </a:lnTo>
                      <a:lnTo>
                        <a:pt x="1162" y="141"/>
                      </a:lnTo>
                      <a:lnTo>
                        <a:pt x="1146" y="118"/>
                      </a:lnTo>
                      <a:lnTo>
                        <a:pt x="1128" y="98"/>
                      </a:lnTo>
                      <a:lnTo>
                        <a:pt x="1108" y="79"/>
                      </a:lnTo>
                      <a:lnTo>
                        <a:pt x="1088" y="62"/>
                      </a:lnTo>
                      <a:lnTo>
                        <a:pt x="1065" y="46"/>
                      </a:lnTo>
                      <a:lnTo>
                        <a:pt x="1041" y="32"/>
                      </a:lnTo>
                      <a:lnTo>
                        <a:pt x="1016" y="21"/>
                      </a:lnTo>
                      <a:lnTo>
                        <a:pt x="989" y="12"/>
                      </a:lnTo>
                      <a:lnTo>
                        <a:pt x="962" y="5"/>
                      </a:lnTo>
                      <a:lnTo>
                        <a:pt x="934" y="1"/>
                      </a:lnTo>
                      <a:lnTo>
                        <a:pt x="904" y="0"/>
                      </a:lnTo>
                      <a:lnTo>
                        <a:pt x="904" y="0"/>
                      </a:lnTo>
                      <a:lnTo>
                        <a:pt x="880" y="1"/>
                      </a:lnTo>
                      <a:lnTo>
                        <a:pt x="856" y="4"/>
                      </a:lnTo>
                      <a:lnTo>
                        <a:pt x="832" y="8"/>
                      </a:lnTo>
                      <a:lnTo>
                        <a:pt x="809" y="15"/>
                      </a:lnTo>
                      <a:lnTo>
                        <a:pt x="788" y="23"/>
                      </a:lnTo>
                      <a:lnTo>
                        <a:pt x="766" y="32"/>
                      </a:lnTo>
                      <a:lnTo>
                        <a:pt x="746" y="44"/>
                      </a:lnTo>
                      <a:lnTo>
                        <a:pt x="727" y="56"/>
                      </a:lnTo>
                      <a:lnTo>
                        <a:pt x="708" y="71"/>
                      </a:lnTo>
                      <a:lnTo>
                        <a:pt x="691" y="86"/>
                      </a:lnTo>
                      <a:lnTo>
                        <a:pt x="675" y="102"/>
                      </a:lnTo>
                      <a:lnTo>
                        <a:pt x="660" y="119"/>
                      </a:lnTo>
                      <a:lnTo>
                        <a:pt x="647" y="138"/>
                      </a:lnTo>
                      <a:lnTo>
                        <a:pt x="636" y="158"/>
                      </a:lnTo>
                      <a:lnTo>
                        <a:pt x="625" y="180"/>
                      </a:lnTo>
                      <a:lnTo>
                        <a:pt x="616" y="201"/>
                      </a:lnTo>
                      <a:lnTo>
                        <a:pt x="616" y="201"/>
                      </a:lnTo>
                      <a:lnTo>
                        <a:pt x="601" y="189"/>
                      </a:lnTo>
                      <a:lnTo>
                        <a:pt x="584" y="180"/>
                      </a:lnTo>
                      <a:lnTo>
                        <a:pt x="568" y="172"/>
                      </a:lnTo>
                      <a:lnTo>
                        <a:pt x="549" y="165"/>
                      </a:lnTo>
                      <a:lnTo>
                        <a:pt x="531" y="158"/>
                      </a:lnTo>
                      <a:lnTo>
                        <a:pt x="511" y="154"/>
                      </a:lnTo>
                      <a:lnTo>
                        <a:pt x="492" y="153"/>
                      </a:lnTo>
                      <a:lnTo>
                        <a:pt x="472" y="152"/>
                      </a:lnTo>
                      <a:lnTo>
                        <a:pt x="472" y="152"/>
                      </a:lnTo>
                      <a:lnTo>
                        <a:pt x="448" y="153"/>
                      </a:lnTo>
                      <a:lnTo>
                        <a:pt x="424" y="156"/>
                      </a:lnTo>
                      <a:lnTo>
                        <a:pt x="401" y="162"/>
                      </a:lnTo>
                      <a:lnTo>
                        <a:pt x="380" y="170"/>
                      </a:lnTo>
                      <a:lnTo>
                        <a:pt x="360" y="180"/>
                      </a:lnTo>
                      <a:lnTo>
                        <a:pt x="339" y="192"/>
                      </a:lnTo>
                      <a:lnTo>
                        <a:pt x="322" y="205"/>
                      </a:lnTo>
                      <a:lnTo>
                        <a:pt x="305" y="220"/>
                      </a:lnTo>
                      <a:lnTo>
                        <a:pt x="290" y="237"/>
                      </a:lnTo>
                      <a:lnTo>
                        <a:pt x="276" y="255"/>
                      </a:lnTo>
                      <a:lnTo>
                        <a:pt x="264" y="275"/>
                      </a:lnTo>
                      <a:lnTo>
                        <a:pt x="255" y="295"/>
                      </a:lnTo>
                      <a:lnTo>
                        <a:pt x="247" y="317"/>
                      </a:lnTo>
                      <a:lnTo>
                        <a:pt x="240" y="339"/>
                      </a:lnTo>
                      <a:lnTo>
                        <a:pt x="237" y="363"/>
                      </a:lnTo>
                      <a:lnTo>
                        <a:pt x="236" y="388"/>
                      </a:lnTo>
                      <a:lnTo>
                        <a:pt x="236" y="388"/>
                      </a:lnTo>
                      <a:lnTo>
                        <a:pt x="236" y="402"/>
                      </a:lnTo>
                      <a:lnTo>
                        <a:pt x="237" y="417"/>
                      </a:lnTo>
                      <a:lnTo>
                        <a:pt x="240" y="431"/>
                      </a:lnTo>
                      <a:lnTo>
                        <a:pt x="243" y="445"/>
                      </a:lnTo>
                      <a:lnTo>
                        <a:pt x="243" y="445"/>
                      </a:lnTo>
                      <a:lnTo>
                        <a:pt x="236" y="445"/>
                      </a:lnTo>
                      <a:lnTo>
                        <a:pt x="236" y="445"/>
                      </a:lnTo>
                      <a:lnTo>
                        <a:pt x="212" y="447"/>
                      </a:lnTo>
                      <a:lnTo>
                        <a:pt x="188" y="449"/>
                      </a:lnTo>
                      <a:lnTo>
                        <a:pt x="166" y="456"/>
                      </a:lnTo>
                      <a:lnTo>
                        <a:pt x="145" y="463"/>
                      </a:lnTo>
                      <a:lnTo>
                        <a:pt x="123" y="473"/>
                      </a:lnTo>
                      <a:lnTo>
                        <a:pt x="105" y="485"/>
                      </a:lnTo>
                      <a:lnTo>
                        <a:pt x="86" y="499"/>
                      </a:lnTo>
                      <a:lnTo>
                        <a:pt x="70" y="514"/>
                      </a:lnTo>
                      <a:lnTo>
                        <a:pt x="54" y="531"/>
                      </a:lnTo>
                      <a:lnTo>
                        <a:pt x="40" y="549"/>
                      </a:lnTo>
                      <a:lnTo>
                        <a:pt x="28" y="569"/>
                      </a:lnTo>
                      <a:lnTo>
                        <a:pt x="19" y="589"/>
                      </a:lnTo>
                      <a:lnTo>
                        <a:pt x="11" y="610"/>
                      </a:lnTo>
                      <a:lnTo>
                        <a:pt x="5" y="633"/>
                      </a:lnTo>
                      <a:lnTo>
                        <a:pt x="1" y="656"/>
                      </a:lnTo>
                      <a:lnTo>
                        <a:pt x="0" y="680"/>
                      </a:lnTo>
                      <a:lnTo>
                        <a:pt x="0" y="680"/>
                      </a:lnTo>
                      <a:lnTo>
                        <a:pt x="1" y="704"/>
                      </a:lnTo>
                      <a:lnTo>
                        <a:pt x="5" y="728"/>
                      </a:lnTo>
                      <a:lnTo>
                        <a:pt x="11" y="751"/>
                      </a:lnTo>
                      <a:lnTo>
                        <a:pt x="19" y="772"/>
                      </a:lnTo>
                      <a:lnTo>
                        <a:pt x="28" y="793"/>
                      </a:lnTo>
                      <a:lnTo>
                        <a:pt x="40" y="813"/>
                      </a:lnTo>
                      <a:lnTo>
                        <a:pt x="54" y="830"/>
                      </a:lnTo>
                      <a:lnTo>
                        <a:pt x="70" y="848"/>
                      </a:lnTo>
                      <a:lnTo>
                        <a:pt x="86" y="862"/>
                      </a:lnTo>
                      <a:lnTo>
                        <a:pt x="105" y="876"/>
                      </a:lnTo>
                      <a:lnTo>
                        <a:pt x="123" y="888"/>
                      </a:lnTo>
                      <a:lnTo>
                        <a:pt x="145" y="897"/>
                      </a:lnTo>
                      <a:lnTo>
                        <a:pt x="166" y="905"/>
                      </a:lnTo>
                      <a:lnTo>
                        <a:pt x="188" y="911"/>
                      </a:lnTo>
                      <a:lnTo>
                        <a:pt x="212" y="915"/>
                      </a:lnTo>
                      <a:lnTo>
                        <a:pt x="236" y="916"/>
                      </a:lnTo>
                      <a:lnTo>
                        <a:pt x="1272" y="916"/>
                      </a:lnTo>
                      <a:lnTo>
                        <a:pt x="1272" y="916"/>
                      </a:lnTo>
                      <a:lnTo>
                        <a:pt x="1288" y="916"/>
                      </a:lnTo>
                      <a:lnTo>
                        <a:pt x="1306" y="915"/>
                      </a:lnTo>
                      <a:lnTo>
                        <a:pt x="1322" y="912"/>
                      </a:lnTo>
                      <a:lnTo>
                        <a:pt x="1338" y="909"/>
                      </a:lnTo>
                      <a:lnTo>
                        <a:pt x="1354" y="905"/>
                      </a:lnTo>
                      <a:lnTo>
                        <a:pt x="1369" y="901"/>
                      </a:lnTo>
                      <a:lnTo>
                        <a:pt x="1398" y="891"/>
                      </a:lnTo>
                      <a:lnTo>
                        <a:pt x="1428" y="877"/>
                      </a:lnTo>
                      <a:lnTo>
                        <a:pt x="1454" y="861"/>
                      </a:lnTo>
                      <a:lnTo>
                        <a:pt x="1479" y="842"/>
                      </a:lnTo>
                      <a:lnTo>
                        <a:pt x="1501" y="821"/>
                      </a:lnTo>
                      <a:lnTo>
                        <a:pt x="1523" y="798"/>
                      </a:lnTo>
                      <a:lnTo>
                        <a:pt x="1542" y="772"/>
                      </a:lnTo>
                      <a:lnTo>
                        <a:pt x="1558" y="746"/>
                      </a:lnTo>
                      <a:lnTo>
                        <a:pt x="1571" y="718"/>
                      </a:lnTo>
                      <a:lnTo>
                        <a:pt x="1583" y="688"/>
                      </a:lnTo>
                      <a:lnTo>
                        <a:pt x="1587" y="672"/>
                      </a:lnTo>
                      <a:lnTo>
                        <a:pt x="1591" y="656"/>
                      </a:lnTo>
                      <a:lnTo>
                        <a:pt x="1594" y="640"/>
                      </a:lnTo>
                      <a:lnTo>
                        <a:pt x="1595" y="624"/>
                      </a:lnTo>
                      <a:lnTo>
                        <a:pt x="1597" y="608"/>
                      </a:lnTo>
                      <a:lnTo>
                        <a:pt x="1598" y="590"/>
                      </a:lnTo>
                      <a:lnTo>
                        <a:pt x="1598" y="590"/>
                      </a:lnTo>
                      <a:lnTo>
                        <a:pt x="1597" y="574"/>
                      </a:lnTo>
                      <a:lnTo>
                        <a:pt x="1595" y="558"/>
                      </a:lnTo>
                      <a:lnTo>
                        <a:pt x="1594" y="540"/>
                      </a:lnTo>
                      <a:lnTo>
                        <a:pt x="1591" y="526"/>
                      </a:lnTo>
                      <a:lnTo>
                        <a:pt x="1587" y="510"/>
                      </a:lnTo>
                      <a:lnTo>
                        <a:pt x="1583" y="494"/>
                      </a:lnTo>
                      <a:lnTo>
                        <a:pt x="1571" y="464"/>
                      </a:lnTo>
                      <a:lnTo>
                        <a:pt x="1558" y="436"/>
                      </a:lnTo>
                      <a:lnTo>
                        <a:pt x="1542" y="409"/>
                      </a:lnTo>
                      <a:lnTo>
                        <a:pt x="1523" y="384"/>
                      </a:lnTo>
                      <a:lnTo>
                        <a:pt x="1501" y="361"/>
                      </a:lnTo>
                      <a:lnTo>
                        <a:pt x="1479" y="339"/>
                      </a:lnTo>
                      <a:lnTo>
                        <a:pt x="1454" y="321"/>
                      </a:lnTo>
                      <a:lnTo>
                        <a:pt x="1428" y="304"/>
                      </a:lnTo>
                      <a:lnTo>
                        <a:pt x="1398" y="291"/>
                      </a:lnTo>
                      <a:lnTo>
                        <a:pt x="1369" y="280"/>
                      </a:lnTo>
                      <a:lnTo>
                        <a:pt x="1354" y="275"/>
                      </a:lnTo>
                      <a:lnTo>
                        <a:pt x="1338" y="272"/>
                      </a:lnTo>
                      <a:lnTo>
                        <a:pt x="1322" y="270"/>
                      </a:lnTo>
                      <a:lnTo>
                        <a:pt x="1306" y="267"/>
                      </a:lnTo>
                      <a:lnTo>
                        <a:pt x="1288" y="266"/>
                      </a:lnTo>
                      <a:lnTo>
                        <a:pt x="1272" y="266"/>
                      </a:lnTo>
                      <a:lnTo>
                        <a:pt x="1272" y="2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18" name="Freeform 6"/>
                <p:cNvSpPr>
                  <a:spLocks/>
                </p:cNvSpPr>
                <p:nvPr/>
              </p:nvSpPr>
              <p:spPr bwMode="auto">
                <a:xfrm>
                  <a:off x="3162" y="984"/>
                  <a:ext cx="1598" cy="916"/>
                </a:xfrm>
                <a:custGeom>
                  <a:avLst/>
                  <a:gdLst>
                    <a:gd name="T0" fmla="*/ 1240 w 1598"/>
                    <a:gd name="T1" fmla="*/ 267 h 916"/>
                    <a:gd name="T2" fmla="*/ 1205 w 1598"/>
                    <a:gd name="T3" fmla="*/ 243 h 916"/>
                    <a:gd name="T4" fmla="*/ 1175 w 1598"/>
                    <a:gd name="T5" fmla="*/ 165 h 916"/>
                    <a:gd name="T6" fmla="*/ 1128 w 1598"/>
                    <a:gd name="T7" fmla="*/ 98 h 916"/>
                    <a:gd name="T8" fmla="*/ 1065 w 1598"/>
                    <a:gd name="T9" fmla="*/ 46 h 916"/>
                    <a:gd name="T10" fmla="*/ 989 w 1598"/>
                    <a:gd name="T11" fmla="*/ 12 h 916"/>
                    <a:gd name="T12" fmla="*/ 904 w 1598"/>
                    <a:gd name="T13" fmla="*/ 0 h 916"/>
                    <a:gd name="T14" fmla="*/ 856 w 1598"/>
                    <a:gd name="T15" fmla="*/ 4 h 916"/>
                    <a:gd name="T16" fmla="*/ 788 w 1598"/>
                    <a:gd name="T17" fmla="*/ 23 h 916"/>
                    <a:gd name="T18" fmla="*/ 727 w 1598"/>
                    <a:gd name="T19" fmla="*/ 56 h 916"/>
                    <a:gd name="T20" fmla="*/ 675 w 1598"/>
                    <a:gd name="T21" fmla="*/ 102 h 916"/>
                    <a:gd name="T22" fmla="*/ 636 w 1598"/>
                    <a:gd name="T23" fmla="*/ 158 h 916"/>
                    <a:gd name="T24" fmla="*/ 616 w 1598"/>
                    <a:gd name="T25" fmla="*/ 201 h 916"/>
                    <a:gd name="T26" fmla="*/ 568 w 1598"/>
                    <a:gd name="T27" fmla="*/ 172 h 916"/>
                    <a:gd name="T28" fmla="*/ 511 w 1598"/>
                    <a:gd name="T29" fmla="*/ 154 h 916"/>
                    <a:gd name="T30" fmla="*/ 472 w 1598"/>
                    <a:gd name="T31" fmla="*/ 152 h 916"/>
                    <a:gd name="T32" fmla="*/ 401 w 1598"/>
                    <a:gd name="T33" fmla="*/ 162 h 916"/>
                    <a:gd name="T34" fmla="*/ 339 w 1598"/>
                    <a:gd name="T35" fmla="*/ 192 h 916"/>
                    <a:gd name="T36" fmla="*/ 290 w 1598"/>
                    <a:gd name="T37" fmla="*/ 237 h 916"/>
                    <a:gd name="T38" fmla="*/ 255 w 1598"/>
                    <a:gd name="T39" fmla="*/ 295 h 916"/>
                    <a:gd name="T40" fmla="*/ 237 w 1598"/>
                    <a:gd name="T41" fmla="*/ 363 h 916"/>
                    <a:gd name="T42" fmla="*/ 236 w 1598"/>
                    <a:gd name="T43" fmla="*/ 402 h 916"/>
                    <a:gd name="T44" fmla="*/ 243 w 1598"/>
                    <a:gd name="T45" fmla="*/ 445 h 916"/>
                    <a:gd name="T46" fmla="*/ 236 w 1598"/>
                    <a:gd name="T47" fmla="*/ 445 h 916"/>
                    <a:gd name="T48" fmla="*/ 166 w 1598"/>
                    <a:gd name="T49" fmla="*/ 456 h 916"/>
                    <a:gd name="T50" fmla="*/ 105 w 1598"/>
                    <a:gd name="T51" fmla="*/ 485 h 916"/>
                    <a:gd name="T52" fmla="*/ 54 w 1598"/>
                    <a:gd name="T53" fmla="*/ 531 h 916"/>
                    <a:gd name="T54" fmla="*/ 19 w 1598"/>
                    <a:gd name="T55" fmla="*/ 589 h 916"/>
                    <a:gd name="T56" fmla="*/ 1 w 1598"/>
                    <a:gd name="T57" fmla="*/ 656 h 916"/>
                    <a:gd name="T58" fmla="*/ 1 w 1598"/>
                    <a:gd name="T59" fmla="*/ 704 h 916"/>
                    <a:gd name="T60" fmla="*/ 19 w 1598"/>
                    <a:gd name="T61" fmla="*/ 772 h 916"/>
                    <a:gd name="T62" fmla="*/ 54 w 1598"/>
                    <a:gd name="T63" fmla="*/ 830 h 916"/>
                    <a:gd name="T64" fmla="*/ 105 w 1598"/>
                    <a:gd name="T65" fmla="*/ 876 h 916"/>
                    <a:gd name="T66" fmla="*/ 166 w 1598"/>
                    <a:gd name="T67" fmla="*/ 905 h 916"/>
                    <a:gd name="T68" fmla="*/ 236 w 1598"/>
                    <a:gd name="T69" fmla="*/ 916 h 916"/>
                    <a:gd name="T70" fmla="*/ 1288 w 1598"/>
                    <a:gd name="T71" fmla="*/ 916 h 916"/>
                    <a:gd name="T72" fmla="*/ 1338 w 1598"/>
                    <a:gd name="T73" fmla="*/ 909 h 916"/>
                    <a:gd name="T74" fmla="*/ 1398 w 1598"/>
                    <a:gd name="T75" fmla="*/ 891 h 916"/>
                    <a:gd name="T76" fmla="*/ 1479 w 1598"/>
                    <a:gd name="T77" fmla="*/ 842 h 916"/>
                    <a:gd name="T78" fmla="*/ 1542 w 1598"/>
                    <a:gd name="T79" fmla="*/ 772 h 916"/>
                    <a:gd name="T80" fmla="*/ 1583 w 1598"/>
                    <a:gd name="T81" fmla="*/ 688 h 916"/>
                    <a:gd name="T82" fmla="*/ 1594 w 1598"/>
                    <a:gd name="T83" fmla="*/ 640 h 916"/>
                    <a:gd name="T84" fmla="*/ 1598 w 1598"/>
                    <a:gd name="T85" fmla="*/ 590 h 916"/>
                    <a:gd name="T86" fmla="*/ 1595 w 1598"/>
                    <a:gd name="T87" fmla="*/ 558 h 916"/>
                    <a:gd name="T88" fmla="*/ 1587 w 1598"/>
                    <a:gd name="T89" fmla="*/ 510 h 916"/>
                    <a:gd name="T90" fmla="*/ 1558 w 1598"/>
                    <a:gd name="T91" fmla="*/ 436 h 916"/>
                    <a:gd name="T92" fmla="*/ 1501 w 1598"/>
                    <a:gd name="T93" fmla="*/ 361 h 916"/>
                    <a:gd name="T94" fmla="*/ 1428 w 1598"/>
                    <a:gd name="T95" fmla="*/ 304 h 916"/>
                    <a:gd name="T96" fmla="*/ 1354 w 1598"/>
                    <a:gd name="T97" fmla="*/ 275 h 916"/>
                    <a:gd name="T98" fmla="*/ 1306 w 1598"/>
                    <a:gd name="T99" fmla="*/ 267 h 916"/>
                    <a:gd name="T100" fmla="*/ 1272 w 1598"/>
                    <a:gd name="T101" fmla="*/ 266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98" h="916">
                      <a:moveTo>
                        <a:pt x="1272" y="266"/>
                      </a:moveTo>
                      <a:lnTo>
                        <a:pt x="1272" y="266"/>
                      </a:lnTo>
                      <a:lnTo>
                        <a:pt x="1240" y="267"/>
                      </a:lnTo>
                      <a:lnTo>
                        <a:pt x="1209" y="271"/>
                      </a:lnTo>
                      <a:lnTo>
                        <a:pt x="1209" y="271"/>
                      </a:lnTo>
                      <a:lnTo>
                        <a:pt x="1205" y="243"/>
                      </a:lnTo>
                      <a:lnTo>
                        <a:pt x="1197" y="216"/>
                      </a:lnTo>
                      <a:lnTo>
                        <a:pt x="1187" y="189"/>
                      </a:lnTo>
                      <a:lnTo>
                        <a:pt x="1175" y="165"/>
                      </a:lnTo>
                      <a:lnTo>
                        <a:pt x="1162" y="141"/>
                      </a:lnTo>
                      <a:lnTo>
                        <a:pt x="1146" y="118"/>
                      </a:lnTo>
                      <a:lnTo>
                        <a:pt x="1128" y="98"/>
                      </a:lnTo>
                      <a:lnTo>
                        <a:pt x="1108" y="79"/>
                      </a:lnTo>
                      <a:lnTo>
                        <a:pt x="1088" y="62"/>
                      </a:lnTo>
                      <a:lnTo>
                        <a:pt x="1065" y="46"/>
                      </a:lnTo>
                      <a:lnTo>
                        <a:pt x="1041" y="32"/>
                      </a:lnTo>
                      <a:lnTo>
                        <a:pt x="1016" y="21"/>
                      </a:lnTo>
                      <a:lnTo>
                        <a:pt x="989" y="12"/>
                      </a:lnTo>
                      <a:lnTo>
                        <a:pt x="962" y="5"/>
                      </a:lnTo>
                      <a:lnTo>
                        <a:pt x="934" y="1"/>
                      </a:lnTo>
                      <a:lnTo>
                        <a:pt x="904" y="0"/>
                      </a:lnTo>
                      <a:lnTo>
                        <a:pt x="904" y="0"/>
                      </a:lnTo>
                      <a:lnTo>
                        <a:pt x="880" y="1"/>
                      </a:lnTo>
                      <a:lnTo>
                        <a:pt x="856" y="4"/>
                      </a:lnTo>
                      <a:lnTo>
                        <a:pt x="832" y="8"/>
                      </a:lnTo>
                      <a:lnTo>
                        <a:pt x="809" y="15"/>
                      </a:lnTo>
                      <a:lnTo>
                        <a:pt x="788" y="23"/>
                      </a:lnTo>
                      <a:lnTo>
                        <a:pt x="766" y="32"/>
                      </a:lnTo>
                      <a:lnTo>
                        <a:pt x="746" y="44"/>
                      </a:lnTo>
                      <a:lnTo>
                        <a:pt x="727" y="56"/>
                      </a:lnTo>
                      <a:lnTo>
                        <a:pt x="708" y="71"/>
                      </a:lnTo>
                      <a:lnTo>
                        <a:pt x="691" y="86"/>
                      </a:lnTo>
                      <a:lnTo>
                        <a:pt x="675" y="102"/>
                      </a:lnTo>
                      <a:lnTo>
                        <a:pt x="660" y="119"/>
                      </a:lnTo>
                      <a:lnTo>
                        <a:pt x="647" y="138"/>
                      </a:lnTo>
                      <a:lnTo>
                        <a:pt x="636" y="158"/>
                      </a:lnTo>
                      <a:lnTo>
                        <a:pt x="625" y="180"/>
                      </a:lnTo>
                      <a:lnTo>
                        <a:pt x="616" y="201"/>
                      </a:lnTo>
                      <a:lnTo>
                        <a:pt x="616" y="201"/>
                      </a:lnTo>
                      <a:lnTo>
                        <a:pt x="601" y="189"/>
                      </a:lnTo>
                      <a:lnTo>
                        <a:pt x="584" y="180"/>
                      </a:lnTo>
                      <a:lnTo>
                        <a:pt x="568" y="172"/>
                      </a:lnTo>
                      <a:lnTo>
                        <a:pt x="549" y="165"/>
                      </a:lnTo>
                      <a:lnTo>
                        <a:pt x="531" y="158"/>
                      </a:lnTo>
                      <a:lnTo>
                        <a:pt x="511" y="154"/>
                      </a:lnTo>
                      <a:lnTo>
                        <a:pt x="492" y="153"/>
                      </a:lnTo>
                      <a:lnTo>
                        <a:pt x="472" y="152"/>
                      </a:lnTo>
                      <a:lnTo>
                        <a:pt x="472" y="152"/>
                      </a:lnTo>
                      <a:lnTo>
                        <a:pt x="448" y="153"/>
                      </a:lnTo>
                      <a:lnTo>
                        <a:pt x="424" y="156"/>
                      </a:lnTo>
                      <a:lnTo>
                        <a:pt x="401" y="162"/>
                      </a:lnTo>
                      <a:lnTo>
                        <a:pt x="380" y="170"/>
                      </a:lnTo>
                      <a:lnTo>
                        <a:pt x="360" y="180"/>
                      </a:lnTo>
                      <a:lnTo>
                        <a:pt x="339" y="192"/>
                      </a:lnTo>
                      <a:lnTo>
                        <a:pt x="322" y="205"/>
                      </a:lnTo>
                      <a:lnTo>
                        <a:pt x="305" y="220"/>
                      </a:lnTo>
                      <a:lnTo>
                        <a:pt x="290" y="237"/>
                      </a:lnTo>
                      <a:lnTo>
                        <a:pt x="276" y="255"/>
                      </a:lnTo>
                      <a:lnTo>
                        <a:pt x="264" y="275"/>
                      </a:lnTo>
                      <a:lnTo>
                        <a:pt x="255" y="295"/>
                      </a:lnTo>
                      <a:lnTo>
                        <a:pt x="247" y="317"/>
                      </a:lnTo>
                      <a:lnTo>
                        <a:pt x="240" y="339"/>
                      </a:lnTo>
                      <a:lnTo>
                        <a:pt x="237" y="363"/>
                      </a:lnTo>
                      <a:lnTo>
                        <a:pt x="236" y="388"/>
                      </a:lnTo>
                      <a:lnTo>
                        <a:pt x="236" y="388"/>
                      </a:lnTo>
                      <a:lnTo>
                        <a:pt x="236" y="402"/>
                      </a:lnTo>
                      <a:lnTo>
                        <a:pt x="237" y="417"/>
                      </a:lnTo>
                      <a:lnTo>
                        <a:pt x="240" y="431"/>
                      </a:lnTo>
                      <a:lnTo>
                        <a:pt x="243" y="445"/>
                      </a:lnTo>
                      <a:lnTo>
                        <a:pt x="243" y="445"/>
                      </a:lnTo>
                      <a:lnTo>
                        <a:pt x="236" y="445"/>
                      </a:lnTo>
                      <a:lnTo>
                        <a:pt x="236" y="445"/>
                      </a:lnTo>
                      <a:lnTo>
                        <a:pt x="212" y="447"/>
                      </a:lnTo>
                      <a:lnTo>
                        <a:pt x="188" y="449"/>
                      </a:lnTo>
                      <a:lnTo>
                        <a:pt x="166" y="456"/>
                      </a:lnTo>
                      <a:lnTo>
                        <a:pt x="145" y="463"/>
                      </a:lnTo>
                      <a:lnTo>
                        <a:pt x="123" y="473"/>
                      </a:lnTo>
                      <a:lnTo>
                        <a:pt x="105" y="485"/>
                      </a:lnTo>
                      <a:lnTo>
                        <a:pt x="86" y="499"/>
                      </a:lnTo>
                      <a:lnTo>
                        <a:pt x="70" y="514"/>
                      </a:lnTo>
                      <a:lnTo>
                        <a:pt x="54" y="531"/>
                      </a:lnTo>
                      <a:lnTo>
                        <a:pt x="40" y="549"/>
                      </a:lnTo>
                      <a:lnTo>
                        <a:pt x="28" y="569"/>
                      </a:lnTo>
                      <a:lnTo>
                        <a:pt x="19" y="589"/>
                      </a:lnTo>
                      <a:lnTo>
                        <a:pt x="11" y="610"/>
                      </a:lnTo>
                      <a:lnTo>
                        <a:pt x="5" y="633"/>
                      </a:lnTo>
                      <a:lnTo>
                        <a:pt x="1" y="656"/>
                      </a:lnTo>
                      <a:lnTo>
                        <a:pt x="0" y="680"/>
                      </a:lnTo>
                      <a:lnTo>
                        <a:pt x="0" y="680"/>
                      </a:lnTo>
                      <a:lnTo>
                        <a:pt x="1" y="704"/>
                      </a:lnTo>
                      <a:lnTo>
                        <a:pt x="5" y="728"/>
                      </a:lnTo>
                      <a:lnTo>
                        <a:pt x="11" y="751"/>
                      </a:lnTo>
                      <a:lnTo>
                        <a:pt x="19" y="772"/>
                      </a:lnTo>
                      <a:lnTo>
                        <a:pt x="28" y="793"/>
                      </a:lnTo>
                      <a:lnTo>
                        <a:pt x="40" y="813"/>
                      </a:lnTo>
                      <a:lnTo>
                        <a:pt x="54" y="830"/>
                      </a:lnTo>
                      <a:lnTo>
                        <a:pt x="70" y="848"/>
                      </a:lnTo>
                      <a:lnTo>
                        <a:pt x="86" y="862"/>
                      </a:lnTo>
                      <a:lnTo>
                        <a:pt x="105" y="876"/>
                      </a:lnTo>
                      <a:lnTo>
                        <a:pt x="123" y="888"/>
                      </a:lnTo>
                      <a:lnTo>
                        <a:pt x="145" y="897"/>
                      </a:lnTo>
                      <a:lnTo>
                        <a:pt x="166" y="905"/>
                      </a:lnTo>
                      <a:lnTo>
                        <a:pt x="188" y="911"/>
                      </a:lnTo>
                      <a:lnTo>
                        <a:pt x="212" y="915"/>
                      </a:lnTo>
                      <a:lnTo>
                        <a:pt x="236" y="916"/>
                      </a:lnTo>
                      <a:lnTo>
                        <a:pt x="1272" y="916"/>
                      </a:lnTo>
                      <a:lnTo>
                        <a:pt x="1272" y="916"/>
                      </a:lnTo>
                      <a:lnTo>
                        <a:pt x="1288" y="916"/>
                      </a:lnTo>
                      <a:lnTo>
                        <a:pt x="1306" y="915"/>
                      </a:lnTo>
                      <a:lnTo>
                        <a:pt x="1322" y="912"/>
                      </a:lnTo>
                      <a:lnTo>
                        <a:pt x="1338" y="909"/>
                      </a:lnTo>
                      <a:lnTo>
                        <a:pt x="1354" y="905"/>
                      </a:lnTo>
                      <a:lnTo>
                        <a:pt x="1369" y="901"/>
                      </a:lnTo>
                      <a:lnTo>
                        <a:pt x="1398" y="891"/>
                      </a:lnTo>
                      <a:lnTo>
                        <a:pt x="1428" y="877"/>
                      </a:lnTo>
                      <a:lnTo>
                        <a:pt x="1454" y="861"/>
                      </a:lnTo>
                      <a:lnTo>
                        <a:pt x="1479" y="842"/>
                      </a:lnTo>
                      <a:lnTo>
                        <a:pt x="1501" y="821"/>
                      </a:lnTo>
                      <a:lnTo>
                        <a:pt x="1523" y="798"/>
                      </a:lnTo>
                      <a:lnTo>
                        <a:pt x="1542" y="772"/>
                      </a:lnTo>
                      <a:lnTo>
                        <a:pt x="1558" y="746"/>
                      </a:lnTo>
                      <a:lnTo>
                        <a:pt x="1571" y="718"/>
                      </a:lnTo>
                      <a:lnTo>
                        <a:pt x="1583" y="688"/>
                      </a:lnTo>
                      <a:lnTo>
                        <a:pt x="1587" y="672"/>
                      </a:lnTo>
                      <a:lnTo>
                        <a:pt x="1591" y="656"/>
                      </a:lnTo>
                      <a:lnTo>
                        <a:pt x="1594" y="640"/>
                      </a:lnTo>
                      <a:lnTo>
                        <a:pt x="1595" y="624"/>
                      </a:lnTo>
                      <a:lnTo>
                        <a:pt x="1597" y="608"/>
                      </a:lnTo>
                      <a:lnTo>
                        <a:pt x="1598" y="590"/>
                      </a:lnTo>
                      <a:lnTo>
                        <a:pt x="1598" y="590"/>
                      </a:lnTo>
                      <a:lnTo>
                        <a:pt x="1597" y="574"/>
                      </a:lnTo>
                      <a:lnTo>
                        <a:pt x="1595" y="558"/>
                      </a:lnTo>
                      <a:lnTo>
                        <a:pt x="1594" y="540"/>
                      </a:lnTo>
                      <a:lnTo>
                        <a:pt x="1591" y="526"/>
                      </a:lnTo>
                      <a:lnTo>
                        <a:pt x="1587" y="510"/>
                      </a:lnTo>
                      <a:lnTo>
                        <a:pt x="1583" y="494"/>
                      </a:lnTo>
                      <a:lnTo>
                        <a:pt x="1571" y="464"/>
                      </a:lnTo>
                      <a:lnTo>
                        <a:pt x="1558" y="436"/>
                      </a:lnTo>
                      <a:lnTo>
                        <a:pt x="1542" y="409"/>
                      </a:lnTo>
                      <a:lnTo>
                        <a:pt x="1523" y="384"/>
                      </a:lnTo>
                      <a:lnTo>
                        <a:pt x="1501" y="361"/>
                      </a:lnTo>
                      <a:lnTo>
                        <a:pt x="1479" y="339"/>
                      </a:lnTo>
                      <a:lnTo>
                        <a:pt x="1454" y="321"/>
                      </a:lnTo>
                      <a:lnTo>
                        <a:pt x="1428" y="304"/>
                      </a:lnTo>
                      <a:lnTo>
                        <a:pt x="1398" y="291"/>
                      </a:lnTo>
                      <a:lnTo>
                        <a:pt x="1369" y="280"/>
                      </a:lnTo>
                      <a:lnTo>
                        <a:pt x="1354" y="275"/>
                      </a:lnTo>
                      <a:lnTo>
                        <a:pt x="1338" y="272"/>
                      </a:lnTo>
                      <a:lnTo>
                        <a:pt x="1322" y="270"/>
                      </a:lnTo>
                      <a:lnTo>
                        <a:pt x="1306" y="267"/>
                      </a:lnTo>
                      <a:lnTo>
                        <a:pt x="1288" y="266"/>
                      </a:lnTo>
                      <a:lnTo>
                        <a:pt x="1272" y="266"/>
                      </a:lnTo>
                      <a:lnTo>
                        <a:pt x="1272" y="2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19" name="Freeform 7"/>
                <p:cNvSpPr>
                  <a:spLocks/>
                </p:cNvSpPr>
                <p:nvPr/>
              </p:nvSpPr>
              <p:spPr bwMode="auto">
                <a:xfrm>
                  <a:off x="3162" y="1294"/>
                  <a:ext cx="1272" cy="606"/>
                </a:xfrm>
                <a:custGeom>
                  <a:avLst/>
                  <a:gdLst>
                    <a:gd name="T0" fmla="*/ 248 w 1272"/>
                    <a:gd name="T1" fmla="*/ 0 h 606"/>
                    <a:gd name="T2" fmla="*/ 248 w 1272"/>
                    <a:gd name="T3" fmla="*/ 0 h 606"/>
                    <a:gd name="T4" fmla="*/ 243 w 1272"/>
                    <a:gd name="T5" fmla="*/ 28 h 606"/>
                    <a:gd name="T6" fmla="*/ 237 w 1272"/>
                    <a:gd name="T7" fmla="*/ 53 h 606"/>
                    <a:gd name="T8" fmla="*/ 236 w 1272"/>
                    <a:gd name="T9" fmla="*/ 66 h 606"/>
                    <a:gd name="T10" fmla="*/ 236 w 1272"/>
                    <a:gd name="T11" fmla="*/ 78 h 606"/>
                    <a:gd name="T12" fmla="*/ 236 w 1272"/>
                    <a:gd name="T13" fmla="*/ 78 h 606"/>
                    <a:gd name="T14" fmla="*/ 236 w 1272"/>
                    <a:gd name="T15" fmla="*/ 92 h 606"/>
                    <a:gd name="T16" fmla="*/ 237 w 1272"/>
                    <a:gd name="T17" fmla="*/ 107 h 606"/>
                    <a:gd name="T18" fmla="*/ 240 w 1272"/>
                    <a:gd name="T19" fmla="*/ 121 h 606"/>
                    <a:gd name="T20" fmla="*/ 243 w 1272"/>
                    <a:gd name="T21" fmla="*/ 135 h 606"/>
                    <a:gd name="T22" fmla="*/ 243 w 1272"/>
                    <a:gd name="T23" fmla="*/ 135 h 606"/>
                    <a:gd name="T24" fmla="*/ 236 w 1272"/>
                    <a:gd name="T25" fmla="*/ 135 h 606"/>
                    <a:gd name="T26" fmla="*/ 236 w 1272"/>
                    <a:gd name="T27" fmla="*/ 135 h 606"/>
                    <a:gd name="T28" fmla="*/ 212 w 1272"/>
                    <a:gd name="T29" fmla="*/ 137 h 606"/>
                    <a:gd name="T30" fmla="*/ 188 w 1272"/>
                    <a:gd name="T31" fmla="*/ 139 h 606"/>
                    <a:gd name="T32" fmla="*/ 166 w 1272"/>
                    <a:gd name="T33" fmla="*/ 146 h 606"/>
                    <a:gd name="T34" fmla="*/ 145 w 1272"/>
                    <a:gd name="T35" fmla="*/ 153 h 606"/>
                    <a:gd name="T36" fmla="*/ 123 w 1272"/>
                    <a:gd name="T37" fmla="*/ 163 h 606"/>
                    <a:gd name="T38" fmla="*/ 105 w 1272"/>
                    <a:gd name="T39" fmla="*/ 175 h 606"/>
                    <a:gd name="T40" fmla="*/ 86 w 1272"/>
                    <a:gd name="T41" fmla="*/ 189 h 606"/>
                    <a:gd name="T42" fmla="*/ 70 w 1272"/>
                    <a:gd name="T43" fmla="*/ 204 h 606"/>
                    <a:gd name="T44" fmla="*/ 54 w 1272"/>
                    <a:gd name="T45" fmla="*/ 221 h 606"/>
                    <a:gd name="T46" fmla="*/ 40 w 1272"/>
                    <a:gd name="T47" fmla="*/ 239 h 606"/>
                    <a:gd name="T48" fmla="*/ 28 w 1272"/>
                    <a:gd name="T49" fmla="*/ 259 h 606"/>
                    <a:gd name="T50" fmla="*/ 19 w 1272"/>
                    <a:gd name="T51" fmla="*/ 279 h 606"/>
                    <a:gd name="T52" fmla="*/ 11 w 1272"/>
                    <a:gd name="T53" fmla="*/ 300 h 606"/>
                    <a:gd name="T54" fmla="*/ 5 w 1272"/>
                    <a:gd name="T55" fmla="*/ 323 h 606"/>
                    <a:gd name="T56" fmla="*/ 1 w 1272"/>
                    <a:gd name="T57" fmla="*/ 346 h 606"/>
                    <a:gd name="T58" fmla="*/ 0 w 1272"/>
                    <a:gd name="T59" fmla="*/ 370 h 606"/>
                    <a:gd name="T60" fmla="*/ 0 w 1272"/>
                    <a:gd name="T61" fmla="*/ 370 h 606"/>
                    <a:gd name="T62" fmla="*/ 1 w 1272"/>
                    <a:gd name="T63" fmla="*/ 394 h 606"/>
                    <a:gd name="T64" fmla="*/ 5 w 1272"/>
                    <a:gd name="T65" fmla="*/ 418 h 606"/>
                    <a:gd name="T66" fmla="*/ 11 w 1272"/>
                    <a:gd name="T67" fmla="*/ 441 h 606"/>
                    <a:gd name="T68" fmla="*/ 19 w 1272"/>
                    <a:gd name="T69" fmla="*/ 462 h 606"/>
                    <a:gd name="T70" fmla="*/ 28 w 1272"/>
                    <a:gd name="T71" fmla="*/ 483 h 606"/>
                    <a:gd name="T72" fmla="*/ 40 w 1272"/>
                    <a:gd name="T73" fmla="*/ 503 h 606"/>
                    <a:gd name="T74" fmla="*/ 54 w 1272"/>
                    <a:gd name="T75" fmla="*/ 520 h 606"/>
                    <a:gd name="T76" fmla="*/ 70 w 1272"/>
                    <a:gd name="T77" fmla="*/ 538 h 606"/>
                    <a:gd name="T78" fmla="*/ 86 w 1272"/>
                    <a:gd name="T79" fmla="*/ 552 h 606"/>
                    <a:gd name="T80" fmla="*/ 105 w 1272"/>
                    <a:gd name="T81" fmla="*/ 566 h 606"/>
                    <a:gd name="T82" fmla="*/ 123 w 1272"/>
                    <a:gd name="T83" fmla="*/ 578 h 606"/>
                    <a:gd name="T84" fmla="*/ 145 w 1272"/>
                    <a:gd name="T85" fmla="*/ 587 h 606"/>
                    <a:gd name="T86" fmla="*/ 166 w 1272"/>
                    <a:gd name="T87" fmla="*/ 595 h 606"/>
                    <a:gd name="T88" fmla="*/ 188 w 1272"/>
                    <a:gd name="T89" fmla="*/ 601 h 606"/>
                    <a:gd name="T90" fmla="*/ 212 w 1272"/>
                    <a:gd name="T91" fmla="*/ 605 h 606"/>
                    <a:gd name="T92" fmla="*/ 236 w 1272"/>
                    <a:gd name="T93" fmla="*/ 606 h 606"/>
                    <a:gd name="T94" fmla="*/ 1272 w 1272"/>
                    <a:gd name="T95" fmla="*/ 606 h 606"/>
                    <a:gd name="T96" fmla="*/ 248 w 1272"/>
                    <a:gd name="T97" fmla="*/ 0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2" h="606">
                      <a:moveTo>
                        <a:pt x="248" y="0"/>
                      </a:moveTo>
                      <a:lnTo>
                        <a:pt x="248" y="0"/>
                      </a:lnTo>
                      <a:lnTo>
                        <a:pt x="243" y="28"/>
                      </a:lnTo>
                      <a:lnTo>
                        <a:pt x="237" y="53"/>
                      </a:lnTo>
                      <a:lnTo>
                        <a:pt x="236" y="66"/>
                      </a:lnTo>
                      <a:lnTo>
                        <a:pt x="236" y="78"/>
                      </a:lnTo>
                      <a:lnTo>
                        <a:pt x="236" y="78"/>
                      </a:lnTo>
                      <a:lnTo>
                        <a:pt x="236" y="92"/>
                      </a:lnTo>
                      <a:lnTo>
                        <a:pt x="237" y="107"/>
                      </a:lnTo>
                      <a:lnTo>
                        <a:pt x="240" y="121"/>
                      </a:lnTo>
                      <a:lnTo>
                        <a:pt x="243" y="135"/>
                      </a:lnTo>
                      <a:lnTo>
                        <a:pt x="243" y="135"/>
                      </a:lnTo>
                      <a:lnTo>
                        <a:pt x="236" y="135"/>
                      </a:lnTo>
                      <a:lnTo>
                        <a:pt x="236" y="135"/>
                      </a:lnTo>
                      <a:lnTo>
                        <a:pt x="212" y="137"/>
                      </a:lnTo>
                      <a:lnTo>
                        <a:pt x="188" y="139"/>
                      </a:lnTo>
                      <a:lnTo>
                        <a:pt x="166" y="146"/>
                      </a:lnTo>
                      <a:lnTo>
                        <a:pt x="145" y="153"/>
                      </a:lnTo>
                      <a:lnTo>
                        <a:pt x="123" y="163"/>
                      </a:lnTo>
                      <a:lnTo>
                        <a:pt x="105" y="175"/>
                      </a:lnTo>
                      <a:lnTo>
                        <a:pt x="86" y="189"/>
                      </a:lnTo>
                      <a:lnTo>
                        <a:pt x="70" y="204"/>
                      </a:lnTo>
                      <a:lnTo>
                        <a:pt x="54" y="221"/>
                      </a:lnTo>
                      <a:lnTo>
                        <a:pt x="40" y="239"/>
                      </a:lnTo>
                      <a:lnTo>
                        <a:pt x="28" y="259"/>
                      </a:lnTo>
                      <a:lnTo>
                        <a:pt x="19" y="279"/>
                      </a:lnTo>
                      <a:lnTo>
                        <a:pt x="11" y="300"/>
                      </a:lnTo>
                      <a:lnTo>
                        <a:pt x="5" y="323"/>
                      </a:lnTo>
                      <a:lnTo>
                        <a:pt x="1" y="346"/>
                      </a:lnTo>
                      <a:lnTo>
                        <a:pt x="0" y="370"/>
                      </a:lnTo>
                      <a:lnTo>
                        <a:pt x="0" y="370"/>
                      </a:lnTo>
                      <a:lnTo>
                        <a:pt x="1" y="394"/>
                      </a:lnTo>
                      <a:lnTo>
                        <a:pt x="5" y="418"/>
                      </a:lnTo>
                      <a:lnTo>
                        <a:pt x="11" y="441"/>
                      </a:lnTo>
                      <a:lnTo>
                        <a:pt x="19" y="462"/>
                      </a:lnTo>
                      <a:lnTo>
                        <a:pt x="28" y="483"/>
                      </a:lnTo>
                      <a:lnTo>
                        <a:pt x="40" y="503"/>
                      </a:lnTo>
                      <a:lnTo>
                        <a:pt x="54" y="520"/>
                      </a:lnTo>
                      <a:lnTo>
                        <a:pt x="70" y="538"/>
                      </a:lnTo>
                      <a:lnTo>
                        <a:pt x="86" y="552"/>
                      </a:lnTo>
                      <a:lnTo>
                        <a:pt x="105" y="566"/>
                      </a:lnTo>
                      <a:lnTo>
                        <a:pt x="123" y="578"/>
                      </a:lnTo>
                      <a:lnTo>
                        <a:pt x="145" y="587"/>
                      </a:lnTo>
                      <a:lnTo>
                        <a:pt x="166" y="595"/>
                      </a:lnTo>
                      <a:lnTo>
                        <a:pt x="188" y="601"/>
                      </a:lnTo>
                      <a:lnTo>
                        <a:pt x="212" y="605"/>
                      </a:lnTo>
                      <a:lnTo>
                        <a:pt x="236" y="606"/>
                      </a:lnTo>
                      <a:lnTo>
                        <a:pt x="1272" y="606"/>
                      </a:lnTo>
                      <a:lnTo>
                        <a:pt x="248" y="0"/>
                      </a:ln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grpSp>
          <p:grpSp>
            <p:nvGrpSpPr>
              <p:cNvPr id="20" name="Group 4"/>
              <p:cNvGrpSpPr>
                <a:grpSpLocks noChangeAspect="1"/>
              </p:cNvGrpSpPr>
              <p:nvPr/>
            </p:nvGrpSpPr>
            <p:grpSpPr bwMode="auto">
              <a:xfrm flipH="1">
                <a:off x="7096730" y="1339875"/>
                <a:ext cx="1008884" cy="578309"/>
                <a:chOff x="3162" y="984"/>
                <a:chExt cx="1598" cy="916"/>
              </a:xfrm>
            </p:grpSpPr>
            <p:sp>
              <p:nvSpPr>
                <p:cNvPr id="21" name="AutoShape 3"/>
                <p:cNvSpPr>
                  <a:spLocks noChangeAspect="1" noChangeArrowheads="1" noTextEdit="1"/>
                </p:cNvSpPr>
                <p:nvPr/>
              </p:nvSpPr>
              <p:spPr bwMode="auto">
                <a:xfrm>
                  <a:off x="3162" y="984"/>
                  <a:ext cx="1598" cy="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22" name="Freeform 5"/>
                <p:cNvSpPr>
                  <a:spLocks/>
                </p:cNvSpPr>
                <p:nvPr/>
              </p:nvSpPr>
              <p:spPr bwMode="auto">
                <a:xfrm>
                  <a:off x="3162" y="984"/>
                  <a:ext cx="1598" cy="916"/>
                </a:xfrm>
                <a:custGeom>
                  <a:avLst/>
                  <a:gdLst>
                    <a:gd name="T0" fmla="*/ 1240 w 1598"/>
                    <a:gd name="T1" fmla="*/ 267 h 916"/>
                    <a:gd name="T2" fmla="*/ 1205 w 1598"/>
                    <a:gd name="T3" fmla="*/ 243 h 916"/>
                    <a:gd name="T4" fmla="*/ 1175 w 1598"/>
                    <a:gd name="T5" fmla="*/ 165 h 916"/>
                    <a:gd name="T6" fmla="*/ 1128 w 1598"/>
                    <a:gd name="T7" fmla="*/ 98 h 916"/>
                    <a:gd name="T8" fmla="*/ 1065 w 1598"/>
                    <a:gd name="T9" fmla="*/ 46 h 916"/>
                    <a:gd name="T10" fmla="*/ 989 w 1598"/>
                    <a:gd name="T11" fmla="*/ 12 h 916"/>
                    <a:gd name="T12" fmla="*/ 904 w 1598"/>
                    <a:gd name="T13" fmla="*/ 0 h 916"/>
                    <a:gd name="T14" fmla="*/ 856 w 1598"/>
                    <a:gd name="T15" fmla="*/ 4 h 916"/>
                    <a:gd name="T16" fmla="*/ 788 w 1598"/>
                    <a:gd name="T17" fmla="*/ 23 h 916"/>
                    <a:gd name="T18" fmla="*/ 727 w 1598"/>
                    <a:gd name="T19" fmla="*/ 56 h 916"/>
                    <a:gd name="T20" fmla="*/ 675 w 1598"/>
                    <a:gd name="T21" fmla="*/ 102 h 916"/>
                    <a:gd name="T22" fmla="*/ 636 w 1598"/>
                    <a:gd name="T23" fmla="*/ 158 h 916"/>
                    <a:gd name="T24" fmla="*/ 616 w 1598"/>
                    <a:gd name="T25" fmla="*/ 201 h 916"/>
                    <a:gd name="T26" fmla="*/ 568 w 1598"/>
                    <a:gd name="T27" fmla="*/ 172 h 916"/>
                    <a:gd name="T28" fmla="*/ 511 w 1598"/>
                    <a:gd name="T29" fmla="*/ 154 h 916"/>
                    <a:gd name="T30" fmla="*/ 472 w 1598"/>
                    <a:gd name="T31" fmla="*/ 152 h 916"/>
                    <a:gd name="T32" fmla="*/ 401 w 1598"/>
                    <a:gd name="T33" fmla="*/ 162 h 916"/>
                    <a:gd name="T34" fmla="*/ 339 w 1598"/>
                    <a:gd name="T35" fmla="*/ 192 h 916"/>
                    <a:gd name="T36" fmla="*/ 290 w 1598"/>
                    <a:gd name="T37" fmla="*/ 237 h 916"/>
                    <a:gd name="T38" fmla="*/ 255 w 1598"/>
                    <a:gd name="T39" fmla="*/ 295 h 916"/>
                    <a:gd name="T40" fmla="*/ 237 w 1598"/>
                    <a:gd name="T41" fmla="*/ 363 h 916"/>
                    <a:gd name="T42" fmla="*/ 236 w 1598"/>
                    <a:gd name="T43" fmla="*/ 402 h 916"/>
                    <a:gd name="T44" fmla="*/ 243 w 1598"/>
                    <a:gd name="T45" fmla="*/ 445 h 916"/>
                    <a:gd name="T46" fmla="*/ 236 w 1598"/>
                    <a:gd name="T47" fmla="*/ 445 h 916"/>
                    <a:gd name="T48" fmla="*/ 166 w 1598"/>
                    <a:gd name="T49" fmla="*/ 456 h 916"/>
                    <a:gd name="T50" fmla="*/ 105 w 1598"/>
                    <a:gd name="T51" fmla="*/ 485 h 916"/>
                    <a:gd name="T52" fmla="*/ 54 w 1598"/>
                    <a:gd name="T53" fmla="*/ 531 h 916"/>
                    <a:gd name="T54" fmla="*/ 19 w 1598"/>
                    <a:gd name="T55" fmla="*/ 589 h 916"/>
                    <a:gd name="T56" fmla="*/ 1 w 1598"/>
                    <a:gd name="T57" fmla="*/ 656 h 916"/>
                    <a:gd name="T58" fmla="*/ 1 w 1598"/>
                    <a:gd name="T59" fmla="*/ 704 h 916"/>
                    <a:gd name="T60" fmla="*/ 19 w 1598"/>
                    <a:gd name="T61" fmla="*/ 772 h 916"/>
                    <a:gd name="T62" fmla="*/ 54 w 1598"/>
                    <a:gd name="T63" fmla="*/ 830 h 916"/>
                    <a:gd name="T64" fmla="*/ 105 w 1598"/>
                    <a:gd name="T65" fmla="*/ 876 h 916"/>
                    <a:gd name="T66" fmla="*/ 166 w 1598"/>
                    <a:gd name="T67" fmla="*/ 905 h 916"/>
                    <a:gd name="T68" fmla="*/ 236 w 1598"/>
                    <a:gd name="T69" fmla="*/ 916 h 916"/>
                    <a:gd name="T70" fmla="*/ 1288 w 1598"/>
                    <a:gd name="T71" fmla="*/ 916 h 916"/>
                    <a:gd name="T72" fmla="*/ 1338 w 1598"/>
                    <a:gd name="T73" fmla="*/ 909 h 916"/>
                    <a:gd name="T74" fmla="*/ 1398 w 1598"/>
                    <a:gd name="T75" fmla="*/ 891 h 916"/>
                    <a:gd name="T76" fmla="*/ 1479 w 1598"/>
                    <a:gd name="T77" fmla="*/ 842 h 916"/>
                    <a:gd name="T78" fmla="*/ 1542 w 1598"/>
                    <a:gd name="T79" fmla="*/ 772 h 916"/>
                    <a:gd name="T80" fmla="*/ 1583 w 1598"/>
                    <a:gd name="T81" fmla="*/ 688 h 916"/>
                    <a:gd name="T82" fmla="*/ 1594 w 1598"/>
                    <a:gd name="T83" fmla="*/ 640 h 916"/>
                    <a:gd name="T84" fmla="*/ 1598 w 1598"/>
                    <a:gd name="T85" fmla="*/ 590 h 916"/>
                    <a:gd name="T86" fmla="*/ 1595 w 1598"/>
                    <a:gd name="T87" fmla="*/ 558 h 916"/>
                    <a:gd name="T88" fmla="*/ 1587 w 1598"/>
                    <a:gd name="T89" fmla="*/ 510 h 916"/>
                    <a:gd name="T90" fmla="*/ 1558 w 1598"/>
                    <a:gd name="T91" fmla="*/ 436 h 916"/>
                    <a:gd name="T92" fmla="*/ 1501 w 1598"/>
                    <a:gd name="T93" fmla="*/ 361 h 916"/>
                    <a:gd name="T94" fmla="*/ 1428 w 1598"/>
                    <a:gd name="T95" fmla="*/ 304 h 916"/>
                    <a:gd name="T96" fmla="*/ 1354 w 1598"/>
                    <a:gd name="T97" fmla="*/ 275 h 916"/>
                    <a:gd name="T98" fmla="*/ 1306 w 1598"/>
                    <a:gd name="T99" fmla="*/ 267 h 916"/>
                    <a:gd name="T100" fmla="*/ 1272 w 1598"/>
                    <a:gd name="T101" fmla="*/ 266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98" h="916">
                      <a:moveTo>
                        <a:pt x="1272" y="266"/>
                      </a:moveTo>
                      <a:lnTo>
                        <a:pt x="1272" y="266"/>
                      </a:lnTo>
                      <a:lnTo>
                        <a:pt x="1240" y="267"/>
                      </a:lnTo>
                      <a:lnTo>
                        <a:pt x="1209" y="271"/>
                      </a:lnTo>
                      <a:lnTo>
                        <a:pt x="1209" y="271"/>
                      </a:lnTo>
                      <a:lnTo>
                        <a:pt x="1205" y="243"/>
                      </a:lnTo>
                      <a:lnTo>
                        <a:pt x="1197" y="216"/>
                      </a:lnTo>
                      <a:lnTo>
                        <a:pt x="1187" y="189"/>
                      </a:lnTo>
                      <a:lnTo>
                        <a:pt x="1175" y="165"/>
                      </a:lnTo>
                      <a:lnTo>
                        <a:pt x="1162" y="141"/>
                      </a:lnTo>
                      <a:lnTo>
                        <a:pt x="1146" y="118"/>
                      </a:lnTo>
                      <a:lnTo>
                        <a:pt x="1128" y="98"/>
                      </a:lnTo>
                      <a:lnTo>
                        <a:pt x="1108" y="79"/>
                      </a:lnTo>
                      <a:lnTo>
                        <a:pt x="1088" y="62"/>
                      </a:lnTo>
                      <a:lnTo>
                        <a:pt x="1065" y="46"/>
                      </a:lnTo>
                      <a:lnTo>
                        <a:pt x="1041" y="32"/>
                      </a:lnTo>
                      <a:lnTo>
                        <a:pt x="1016" y="21"/>
                      </a:lnTo>
                      <a:lnTo>
                        <a:pt x="989" y="12"/>
                      </a:lnTo>
                      <a:lnTo>
                        <a:pt x="962" y="5"/>
                      </a:lnTo>
                      <a:lnTo>
                        <a:pt x="934" y="1"/>
                      </a:lnTo>
                      <a:lnTo>
                        <a:pt x="904" y="0"/>
                      </a:lnTo>
                      <a:lnTo>
                        <a:pt x="904" y="0"/>
                      </a:lnTo>
                      <a:lnTo>
                        <a:pt x="880" y="1"/>
                      </a:lnTo>
                      <a:lnTo>
                        <a:pt x="856" y="4"/>
                      </a:lnTo>
                      <a:lnTo>
                        <a:pt x="832" y="8"/>
                      </a:lnTo>
                      <a:lnTo>
                        <a:pt x="809" y="15"/>
                      </a:lnTo>
                      <a:lnTo>
                        <a:pt x="788" y="23"/>
                      </a:lnTo>
                      <a:lnTo>
                        <a:pt x="766" y="32"/>
                      </a:lnTo>
                      <a:lnTo>
                        <a:pt x="746" y="44"/>
                      </a:lnTo>
                      <a:lnTo>
                        <a:pt x="727" y="56"/>
                      </a:lnTo>
                      <a:lnTo>
                        <a:pt x="708" y="71"/>
                      </a:lnTo>
                      <a:lnTo>
                        <a:pt x="691" y="86"/>
                      </a:lnTo>
                      <a:lnTo>
                        <a:pt x="675" y="102"/>
                      </a:lnTo>
                      <a:lnTo>
                        <a:pt x="660" y="119"/>
                      </a:lnTo>
                      <a:lnTo>
                        <a:pt x="647" y="138"/>
                      </a:lnTo>
                      <a:lnTo>
                        <a:pt x="636" y="158"/>
                      </a:lnTo>
                      <a:lnTo>
                        <a:pt x="625" y="180"/>
                      </a:lnTo>
                      <a:lnTo>
                        <a:pt x="616" y="201"/>
                      </a:lnTo>
                      <a:lnTo>
                        <a:pt x="616" y="201"/>
                      </a:lnTo>
                      <a:lnTo>
                        <a:pt x="601" y="189"/>
                      </a:lnTo>
                      <a:lnTo>
                        <a:pt x="584" y="180"/>
                      </a:lnTo>
                      <a:lnTo>
                        <a:pt x="568" y="172"/>
                      </a:lnTo>
                      <a:lnTo>
                        <a:pt x="549" y="165"/>
                      </a:lnTo>
                      <a:lnTo>
                        <a:pt x="531" y="158"/>
                      </a:lnTo>
                      <a:lnTo>
                        <a:pt x="511" y="154"/>
                      </a:lnTo>
                      <a:lnTo>
                        <a:pt x="492" y="153"/>
                      </a:lnTo>
                      <a:lnTo>
                        <a:pt x="472" y="152"/>
                      </a:lnTo>
                      <a:lnTo>
                        <a:pt x="472" y="152"/>
                      </a:lnTo>
                      <a:lnTo>
                        <a:pt x="448" y="153"/>
                      </a:lnTo>
                      <a:lnTo>
                        <a:pt x="424" y="156"/>
                      </a:lnTo>
                      <a:lnTo>
                        <a:pt x="401" y="162"/>
                      </a:lnTo>
                      <a:lnTo>
                        <a:pt x="380" y="170"/>
                      </a:lnTo>
                      <a:lnTo>
                        <a:pt x="360" y="180"/>
                      </a:lnTo>
                      <a:lnTo>
                        <a:pt x="339" y="192"/>
                      </a:lnTo>
                      <a:lnTo>
                        <a:pt x="322" y="205"/>
                      </a:lnTo>
                      <a:lnTo>
                        <a:pt x="305" y="220"/>
                      </a:lnTo>
                      <a:lnTo>
                        <a:pt x="290" y="237"/>
                      </a:lnTo>
                      <a:lnTo>
                        <a:pt x="276" y="255"/>
                      </a:lnTo>
                      <a:lnTo>
                        <a:pt x="264" y="275"/>
                      </a:lnTo>
                      <a:lnTo>
                        <a:pt x="255" y="295"/>
                      </a:lnTo>
                      <a:lnTo>
                        <a:pt x="247" y="317"/>
                      </a:lnTo>
                      <a:lnTo>
                        <a:pt x="240" y="339"/>
                      </a:lnTo>
                      <a:lnTo>
                        <a:pt x="237" y="363"/>
                      </a:lnTo>
                      <a:lnTo>
                        <a:pt x="236" y="388"/>
                      </a:lnTo>
                      <a:lnTo>
                        <a:pt x="236" y="388"/>
                      </a:lnTo>
                      <a:lnTo>
                        <a:pt x="236" y="402"/>
                      </a:lnTo>
                      <a:lnTo>
                        <a:pt x="237" y="417"/>
                      </a:lnTo>
                      <a:lnTo>
                        <a:pt x="240" y="431"/>
                      </a:lnTo>
                      <a:lnTo>
                        <a:pt x="243" y="445"/>
                      </a:lnTo>
                      <a:lnTo>
                        <a:pt x="243" y="445"/>
                      </a:lnTo>
                      <a:lnTo>
                        <a:pt x="236" y="445"/>
                      </a:lnTo>
                      <a:lnTo>
                        <a:pt x="236" y="445"/>
                      </a:lnTo>
                      <a:lnTo>
                        <a:pt x="212" y="447"/>
                      </a:lnTo>
                      <a:lnTo>
                        <a:pt x="188" y="449"/>
                      </a:lnTo>
                      <a:lnTo>
                        <a:pt x="166" y="456"/>
                      </a:lnTo>
                      <a:lnTo>
                        <a:pt x="145" y="463"/>
                      </a:lnTo>
                      <a:lnTo>
                        <a:pt x="123" y="473"/>
                      </a:lnTo>
                      <a:lnTo>
                        <a:pt x="105" y="485"/>
                      </a:lnTo>
                      <a:lnTo>
                        <a:pt x="86" y="499"/>
                      </a:lnTo>
                      <a:lnTo>
                        <a:pt x="70" y="514"/>
                      </a:lnTo>
                      <a:lnTo>
                        <a:pt x="54" y="531"/>
                      </a:lnTo>
                      <a:lnTo>
                        <a:pt x="40" y="549"/>
                      </a:lnTo>
                      <a:lnTo>
                        <a:pt x="28" y="569"/>
                      </a:lnTo>
                      <a:lnTo>
                        <a:pt x="19" y="589"/>
                      </a:lnTo>
                      <a:lnTo>
                        <a:pt x="11" y="610"/>
                      </a:lnTo>
                      <a:lnTo>
                        <a:pt x="5" y="633"/>
                      </a:lnTo>
                      <a:lnTo>
                        <a:pt x="1" y="656"/>
                      </a:lnTo>
                      <a:lnTo>
                        <a:pt x="0" y="680"/>
                      </a:lnTo>
                      <a:lnTo>
                        <a:pt x="0" y="680"/>
                      </a:lnTo>
                      <a:lnTo>
                        <a:pt x="1" y="704"/>
                      </a:lnTo>
                      <a:lnTo>
                        <a:pt x="5" y="728"/>
                      </a:lnTo>
                      <a:lnTo>
                        <a:pt x="11" y="751"/>
                      </a:lnTo>
                      <a:lnTo>
                        <a:pt x="19" y="772"/>
                      </a:lnTo>
                      <a:lnTo>
                        <a:pt x="28" y="793"/>
                      </a:lnTo>
                      <a:lnTo>
                        <a:pt x="40" y="813"/>
                      </a:lnTo>
                      <a:lnTo>
                        <a:pt x="54" y="830"/>
                      </a:lnTo>
                      <a:lnTo>
                        <a:pt x="70" y="848"/>
                      </a:lnTo>
                      <a:lnTo>
                        <a:pt x="86" y="862"/>
                      </a:lnTo>
                      <a:lnTo>
                        <a:pt x="105" y="876"/>
                      </a:lnTo>
                      <a:lnTo>
                        <a:pt x="123" y="888"/>
                      </a:lnTo>
                      <a:lnTo>
                        <a:pt x="145" y="897"/>
                      </a:lnTo>
                      <a:lnTo>
                        <a:pt x="166" y="905"/>
                      </a:lnTo>
                      <a:lnTo>
                        <a:pt x="188" y="911"/>
                      </a:lnTo>
                      <a:lnTo>
                        <a:pt x="212" y="915"/>
                      </a:lnTo>
                      <a:lnTo>
                        <a:pt x="236" y="916"/>
                      </a:lnTo>
                      <a:lnTo>
                        <a:pt x="1272" y="916"/>
                      </a:lnTo>
                      <a:lnTo>
                        <a:pt x="1272" y="916"/>
                      </a:lnTo>
                      <a:lnTo>
                        <a:pt x="1288" y="916"/>
                      </a:lnTo>
                      <a:lnTo>
                        <a:pt x="1306" y="915"/>
                      </a:lnTo>
                      <a:lnTo>
                        <a:pt x="1322" y="912"/>
                      </a:lnTo>
                      <a:lnTo>
                        <a:pt x="1338" y="909"/>
                      </a:lnTo>
                      <a:lnTo>
                        <a:pt x="1354" y="905"/>
                      </a:lnTo>
                      <a:lnTo>
                        <a:pt x="1369" y="901"/>
                      </a:lnTo>
                      <a:lnTo>
                        <a:pt x="1398" y="891"/>
                      </a:lnTo>
                      <a:lnTo>
                        <a:pt x="1428" y="877"/>
                      </a:lnTo>
                      <a:lnTo>
                        <a:pt x="1454" y="861"/>
                      </a:lnTo>
                      <a:lnTo>
                        <a:pt x="1479" y="842"/>
                      </a:lnTo>
                      <a:lnTo>
                        <a:pt x="1501" y="821"/>
                      </a:lnTo>
                      <a:lnTo>
                        <a:pt x="1523" y="798"/>
                      </a:lnTo>
                      <a:lnTo>
                        <a:pt x="1542" y="772"/>
                      </a:lnTo>
                      <a:lnTo>
                        <a:pt x="1558" y="746"/>
                      </a:lnTo>
                      <a:lnTo>
                        <a:pt x="1571" y="718"/>
                      </a:lnTo>
                      <a:lnTo>
                        <a:pt x="1583" y="688"/>
                      </a:lnTo>
                      <a:lnTo>
                        <a:pt x="1587" y="672"/>
                      </a:lnTo>
                      <a:lnTo>
                        <a:pt x="1591" y="656"/>
                      </a:lnTo>
                      <a:lnTo>
                        <a:pt x="1594" y="640"/>
                      </a:lnTo>
                      <a:lnTo>
                        <a:pt x="1595" y="624"/>
                      </a:lnTo>
                      <a:lnTo>
                        <a:pt x="1597" y="608"/>
                      </a:lnTo>
                      <a:lnTo>
                        <a:pt x="1598" y="590"/>
                      </a:lnTo>
                      <a:lnTo>
                        <a:pt x="1598" y="590"/>
                      </a:lnTo>
                      <a:lnTo>
                        <a:pt x="1597" y="574"/>
                      </a:lnTo>
                      <a:lnTo>
                        <a:pt x="1595" y="558"/>
                      </a:lnTo>
                      <a:lnTo>
                        <a:pt x="1594" y="540"/>
                      </a:lnTo>
                      <a:lnTo>
                        <a:pt x="1591" y="526"/>
                      </a:lnTo>
                      <a:lnTo>
                        <a:pt x="1587" y="510"/>
                      </a:lnTo>
                      <a:lnTo>
                        <a:pt x="1583" y="494"/>
                      </a:lnTo>
                      <a:lnTo>
                        <a:pt x="1571" y="464"/>
                      </a:lnTo>
                      <a:lnTo>
                        <a:pt x="1558" y="436"/>
                      </a:lnTo>
                      <a:lnTo>
                        <a:pt x="1542" y="409"/>
                      </a:lnTo>
                      <a:lnTo>
                        <a:pt x="1523" y="384"/>
                      </a:lnTo>
                      <a:lnTo>
                        <a:pt x="1501" y="361"/>
                      </a:lnTo>
                      <a:lnTo>
                        <a:pt x="1479" y="339"/>
                      </a:lnTo>
                      <a:lnTo>
                        <a:pt x="1454" y="321"/>
                      </a:lnTo>
                      <a:lnTo>
                        <a:pt x="1428" y="304"/>
                      </a:lnTo>
                      <a:lnTo>
                        <a:pt x="1398" y="291"/>
                      </a:lnTo>
                      <a:lnTo>
                        <a:pt x="1369" y="280"/>
                      </a:lnTo>
                      <a:lnTo>
                        <a:pt x="1354" y="275"/>
                      </a:lnTo>
                      <a:lnTo>
                        <a:pt x="1338" y="272"/>
                      </a:lnTo>
                      <a:lnTo>
                        <a:pt x="1322" y="270"/>
                      </a:lnTo>
                      <a:lnTo>
                        <a:pt x="1306" y="267"/>
                      </a:lnTo>
                      <a:lnTo>
                        <a:pt x="1288" y="266"/>
                      </a:lnTo>
                      <a:lnTo>
                        <a:pt x="1272" y="266"/>
                      </a:lnTo>
                      <a:lnTo>
                        <a:pt x="1272" y="2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23" name="Freeform 6"/>
                <p:cNvSpPr>
                  <a:spLocks/>
                </p:cNvSpPr>
                <p:nvPr/>
              </p:nvSpPr>
              <p:spPr bwMode="auto">
                <a:xfrm>
                  <a:off x="3162" y="984"/>
                  <a:ext cx="1598" cy="916"/>
                </a:xfrm>
                <a:custGeom>
                  <a:avLst/>
                  <a:gdLst>
                    <a:gd name="T0" fmla="*/ 1240 w 1598"/>
                    <a:gd name="T1" fmla="*/ 267 h 916"/>
                    <a:gd name="T2" fmla="*/ 1205 w 1598"/>
                    <a:gd name="T3" fmla="*/ 243 h 916"/>
                    <a:gd name="T4" fmla="*/ 1175 w 1598"/>
                    <a:gd name="T5" fmla="*/ 165 h 916"/>
                    <a:gd name="T6" fmla="*/ 1128 w 1598"/>
                    <a:gd name="T7" fmla="*/ 98 h 916"/>
                    <a:gd name="T8" fmla="*/ 1065 w 1598"/>
                    <a:gd name="T9" fmla="*/ 46 h 916"/>
                    <a:gd name="T10" fmla="*/ 989 w 1598"/>
                    <a:gd name="T11" fmla="*/ 12 h 916"/>
                    <a:gd name="T12" fmla="*/ 904 w 1598"/>
                    <a:gd name="T13" fmla="*/ 0 h 916"/>
                    <a:gd name="T14" fmla="*/ 856 w 1598"/>
                    <a:gd name="T15" fmla="*/ 4 h 916"/>
                    <a:gd name="T16" fmla="*/ 788 w 1598"/>
                    <a:gd name="T17" fmla="*/ 23 h 916"/>
                    <a:gd name="T18" fmla="*/ 727 w 1598"/>
                    <a:gd name="T19" fmla="*/ 56 h 916"/>
                    <a:gd name="T20" fmla="*/ 675 w 1598"/>
                    <a:gd name="T21" fmla="*/ 102 h 916"/>
                    <a:gd name="T22" fmla="*/ 636 w 1598"/>
                    <a:gd name="T23" fmla="*/ 158 h 916"/>
                    <a:gd name="T24" fmla="*/ 616 w 1598"/>
                    <a:gd name="T25" fmla="*/ 201 h 916"/>
                    <a:gd name="T26" fmla="*/ 568 w 1598"/>
                    <a:gd name="T27" fmla="*/ 172 h 916"/>
                    <a:gd name="T28" fmla="*/ 511 w 1598"/>
                    <a:gd name="T29" fmla="*/ 154 h 916"/>
                    <a:gd name="T30" fmla="*/ 472 w 1598"/>
                    <a:gd name="T31" fmla="*/ 152 h 916"/>
                    <a:gd name="T32" fmla="*/ 401 w 1598"/>
                    <a:gd name="T33" fmla="*/ 162 h 916"/>
                    <a:gd name="T34" fmla="*/ 339 w 1598"/>
                    <a:gd name="T35" fmla="*/ 192 h 916"/>
                    <a:gd name="T36" fmla="*/ 290 w 1598"/>
                    <a:gd name="T37" fmla="*/ 237 h 916"/>
                    <a:gd name="T38" fmla="*/ 255 w 1598"/>
                    <a:gd name="T39" fmla="*/ 295 h 916"/>
                    <a:gd name="T40" fmla="*/ 237 w 1598"/>
                    <a:gd name="T41" fmla="*/ 363 h 916"/>
                    <a:gd name="T42" fmla="*/ 236 w 1598"/>
                    <a:gd name="T43" fmla="*/ 402 h 916"/>
                    <a:gd name="T44" fmla="*/ 243 w 1598"/>
                    <a:gd name="T45" fmla="*/ 445 h 916"/>
                    <a:gd name="T46" fmla="*/ 236 w 1598"/>
                    <a:gd name="T47" fmla="*/ 445 h 916"/>
                    <a:gd name="T48" fmla="*/ 166 w 1598"/>
                    <a:gd name="T49" fmla="*/ 456 h 916"/>
                    <a:gd name="T50" fmla="*/ 105 w 1598"/>
                    <a:gd name="T51" fmla="*/ 485 h 916"/>
                    <a:gd name="T52" fmla="*/ 54 w 1598"/>
                    <a:gd name="T53" fmla="*/ 531 h 916"/>
                    <a:gd name="T54" fmla="*/ 19 w 1598"/>
                    <a:gd name="T55" fmla="*/ 589 h 916"/>
                    <a:gd name="T56" fmla="*/ 1 w 1598"/>
                    <a:gd name="T57" fmla="*/ 656 h 916"/>
                    <a:gd name="T58" fmla="*/ 1 w 1598"/>
                    <a:gd name="T59" fmla="*/ 704 h 916"/>
                    <a:gd name="T60" fmla="*/ 19 w 1598"/>
                    <a:gd name="T61" fmla="*/ 772 h 916"/>
                    <a:gd name="T62" fmla="*/ 54 w 1598"/>
                    <a:gd name="T63" fmla="*/ 830 h 916"/>
                    <a:gd name="T64" fmla="*/ 105 w 1598"/>
                    <a:gd name="T65" fmla="*/ 876 h 916"/>
                    <a:gd name="T66" fmla="*/ 166 w 1598"/>
                    <a:gd name="T67" fmla="*/ 905 h 916"/>
                    <a:gd name="T68" fmla="*/ 236 w 1598"/>
                    <a:gd name="T69" fmla="*/ 916 h 916"/>
                    <a:gd name="T70" fmla="*/ 1288 w 1598"/>
                    <a:gd name="T71" fmla="*/ 916 h 916"/>
                    <a:gd name="T72" fmla="*/ 1338 w 1598"/>
                    <a:gd name="T73" fmla="*/ 909 h 916"/>
                    <a:gd name="T74" fmla="*/ 1398 w 1598"/>
                    <a:gd name="T75" fmla="*/ 891 h 916"/>
                    <a:gd name="T76" fmla="*/ 1479 w 1598"/>
                    <a:gd name="T77" fmla="*/ 842 h 916"/>
                    <a:gd name="T78" fmla="*/ 1542 w 1598"/>
                    <a:gd name="T79" fmla="*/ 772 h 916"/>
                    <a:gd name="T80" fmla="*/ 1583 w 1598"/>
                    <a:gd name="T81" fmla="*/ 688 h 916"/>
                    <a:gd name="T82" fmla="*/ 1594 w 1598"/>
                    <a:gd name="T83" fmla="*/ 640 h 916"/>
                    <a:gd name="T84" fmla="*/ 1598 w 1598"/>
                    <a:gd name="T85" fmla="*/ 590 h 916"/>
                    <a:gd name="T86" fmla="*/ 1595 w 1598"/>
                    <a:gd name="T87" fmla="*/ 558 h 916"/>
                    <a:gd name="T88" fmla="*/ 1587 w 1598"/>
                    <a:gd name="T89" fmla="*/ 510 h 916"/>
                    <a:gd name="T90" fmla="*/ 1558 w 1598"/>
                    <a:gd name="T91" fmla="*/ 436 h 916"/>
                    <a:gd name="T92" fmla="*/ 1501 w 1598"/>
                    <a:gd name="T93" fmla="*/ 361 h 916"/>
                    <a:gd name="T94" fmla="*/ 1428 w 1598"/>
                    <a:gd name="T95" fmla="*/ 304 h 916"/>
                    <a:gd name="T96" fmla="*/ 1354 w 1598"/>
                    <a:gd name="T97" fmla="*/ 275 h 916"/>
                    <a:gd name="T98" fmla="*/ 1306 w 1598"/>
                    <a:gd name="T99" fmla="*/ 267 h 916"/>
                    <a:gd name="T100" fmla="*/ 1272 w 1598"/>
                    <a:gd name="T101" fmla="*/ 266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98" h="916">
                      <a:moveTo>
                        <a:pt x="1272" y="266"/>
                      </a:moveTo>
                      <a:lnTo>
                        <a:pt x="1272" y="266"/>
                      </a:lnTo>
                      <a:lnTo>
                        <a:pt x="1240" y="267"/>
                      </a:lnTo>
                      <a:lnTo>
                        <a:pt x="1209" y="271"/>
                      </a:lnTo>
                      <a:lnTo>
                        <a:pt x="1209" y="271"/>
                      </a:lnTo>
                      <a:lnTo>
                        <a:pt x="1205" y="243"/>
                      </a:lnTo>
                      <a:lnTo>
                        <a:pt x="1197" y="216"/>
                      </a:lnTo>
                      <a:lnTo>
                        <a:pt x="1187" y="189"/>
                      </a:lnTo>
                      <a:lnTo>
                        <a:pt x="1175" y="165"/>
                      </a:lnTo>
                      <a:lnTo>
                        <a:pt x="1162" y="141"/>
                      </a:lnTo>
                      <a:lnTo>
                        <a:pt x="1146" y="118"/>
                      </a:lnTo>
                      <a:lnTo>
                        <a:pt x="1128" y="98"/>
                      </a:lnTo>
                      <a:lnTo>
                        <a:pt x="1108" y="79"/>
                      </a:lnTo>
                      <a:lnTo>
                        <a:pt x="1088" y="62"/>
                      </a:lnTo>
                      <a:lnTo>
                        <a:pt x="1065" y="46"/>
                      </a:lnTo>
                      <a:lnTo>
                        <a:pt x="1041" y="32"/>
                      </a:lnTo>
                      <a:lnTo>
                        <a:pt x="1016" y="21"/>
                      </a:lnTo>
                      <a:lnTo>
                        <a:pt x="989" y="12"/>
                      </a:lnTo>
                      <a:lnTo>
                        <a:pt x="962" y="5"/>
                      </a:lnTo>
                      <a:lnTo>
                        <a:pt x="934" y="1"/>
                      </a:lnTo>
                      <a:lnTo>
                        <a:pt x="904" y="0"/>
                      </a:lnTo>
                      <a:lnTo>
                        <a:pt x="904" y="0"/>
                      </a:lnTo>
                      <a:lnTo>
                        <a:pt x="880" y="1"/>
                      </a:lnTo>
                      <a:lnTo>
                        <a:pt x="856" y="4"/>
                      </a:lnTo>
                      <a:lnTo>
                        <a:pt x="832" y="8"/>
                      </a:lnTo>
                      <a:lnTo>
                        <a:pt x="809" y="15"/>
                      </a:lnTo>
                      <a:lnTo>
                        <a:pt x="788" y="23"/>
                      </a:lnTo>
                      <a:lnTo>
                        <a:pt x="766" y="32"/>
                      </a:lnTo>
                      <a:lnTo>
                        <a:pt x="746" y="44"/>
                      </a:lnTo>
                      <a:lnTo>
                        <a:pt x="727" y="56"/>
                      </a:lnTo>
                      <a:lnTo>
                        <a:pt x="708" y="71"/>
                      </a:lnTo>
                      <a:lnTo>
                        <a:pt x="691" y="86"/>
                      </a:lnTo>
                      <a:lnTo>
                        <a:pt x="675" y="102"/>
                      </a:lnTo>
                      <a:lnTo>
                        <a:pt x="660" y="119"/>
                      </a:lnTo>
                      <a:lnTo>
                        <a:pt x="647" y="138"/>
                      </a:lnTo>
                      <a:lnTo>
                        <a:pt x="636" y="158"/>
                      </a:lnTo>
                      <a:lnTo>
                        <a:pt x="625" y="180"/>
                      </a:lnTo>
                      <a:lnTo>
                        <a:pt x="616" y="201"/>
                      </a:lnTo>
                      <a:lnTo>
                        <a:pt x="616" y="201"/>
                      </a:lnTo>
                      <a:lnTo>
                        <a:pt x="601" y="189"/>
                      </a:lnTo>
                      <a:lnTo>
                        <a:pt x="584" y="180"/>
                      </a:lnTo>
                      <a:lnTo>
                        <a:pt x="568" y="172"/>
                      </a:lnTo>
                      <a:lnTo>
                        <a:pt x="549" y="165"/>
                      </a:lnTo>
                      <a:lnTo>
                        <a:pt x="531" y="158"/>
                      </a:lnTo>
                      <a:lnTo>
                        <a:pt x="511" y="154"/>
                      </a:lnTo>
                      <a:lnTo>
                        <a:pt x="492" y="153"/>
                      </a:lnTo>
                      <a:lnTo>
                        <a:pt x="472" y="152"/>
                      </a:lnTo>
                      <a:lnTo>
                        <a:pt x="472" y="152"/>
                      </a:lnTo>
                      <a:lnTo>
                        <a:pt x="448" y="153"/>
                      </a:lnTo>
                      <a:lnTo>
                        <a:pt x="424" y="156"/>
                      </a:lnTo>
                      <a:lnTo>
                        <a:pt x="401" y="162"/>
                      </a:lnTo>
                      <a:lnTo>
                        <a:pt x="380" y="170"/>
                      </a:lnTo>
                      <a:lnTo>
                        <a:pt x="360" y="180"/>
                      </a:lnTo>
                      <a:lnTo>
                        <a:pt x="339" y="192"/>
                      </a:lnTo>
                      <a:lnTo>
                        <a:pt x="322" y="205"/>
                      </a:lnTo>
                      <a:lnTo>
                        <a:pt x="305" y="220"/>
                      </a:lnTo>
                      <a:lnTo>
                        <a:pt x="290" y="237"/>
                      </a:lnTo>
                      <a:lnTo>
                        <a:pt x="276" y="255"/>
                      </a:lnTo>
                      <a:lnTo>
                        <a:pt x="264" y="275"/>
                      </a:lnTo>
                      <a:lnTo>
                        <a:pt x="255" y="295"/>
                      </a:lnTo>
                      <a:lnTo>
                        <a:pt x="247" y="317"/>
                      </a:lnTo>
                      <a:lnTo>
                        <a:pt x="240" y="339"/>
                      </a:lnTo>
                      <a:lnTo>
                        <a:pt x="237" y="363"/>
                      </a:lnTo>
                      <a:lnTo>
                        <a:pt x="236" y="388"/>
                      </a:lnTo>
                      <a:lnTo>
                        <a:pt x="236" y="388"/>
                      </a:lnTo>
                      <a:lnTo>
                        <a:pt x="236" y="402"/>
                      </a:lnTo>
                      <a:lnTo>
                        <a:pt x="237" y="417"/>
                      </a:lnTo>
                      <a:lnTo>
                        <a:pt x="240" y="431"/>
                      </a:lnTo>
                      <a:lnTo>
                        <a:pt x="243" y="445"/>
                      </a:lnTo>
                      <a:lnTo>
                        <a:pt x="243" y="445"/>
                      </a:lnTo>
                      <a:lnTo>
                        <a:pt x="236" y="445"/>
                      </a:lnTo>
                      <a:lnTo>
                        <a:pt x="236" y="445"/>
                      </a:lnTo>
                      <a:lnTo>
                        <a:pt x="212" y="447"/>
                      </a:lnTo>
                      <a:lnTo>
                        <a:pt x="188" y="449"/>
                      </a:lnTo>
                      <a:lnTo>
                        <a:pt x="166" y="456"/>
                      </a:lnTo>
                      <a:lnTo>
                        <a:pt x="145" y="463"/>
                      </a:lnTo>
                      <a:lnTo>
                        <a:pt x="123" y="473"/>
                      </a:lnTo>
                      <a:lnTo>
                        <a:pt x="105" y="485"/>
                      </a:lnTo>
                      <a:lnTo>
                        <a:pt x="86" y="499"/>
                      </a:lnTo>
                      <a:lnTo>
                        <a:pt x="70" y="514"/>
                      </a:lnTo>
                      <a:lnTo>
                        <a:pt x="54" y="531"/>
                      </a:lnTo>
                      <a:lnTo>
                        <a:pt x="40" y="549"/>
                      </a:lnTo>
                      <a:lnTo>
                        <a:pt x="28" y="569"/>
                      </a:lnTo>
                      <a:lnTo>
                        <a:pt x="19" y="589"/>
                      </a:lnTo>
                      <a:lnTo>
                        <a:pt x="11" y="610"/>
                      </a:lnTo>
                      <a:lnTo>
                        <a:pt x="5" y="633"/>
                      </a:lnTo>
                      <a:lnTo>
                        <a:pt x="1" y="656"/>
                      </a:lnTo>
                      <a:lnTo>
                        <a:pt x="0" y="680"/>
                      </a:lnTo>
                      <a:lnTo>
                        <a:pt x="0" y="680"/>
                      </a:lnTo>
                      <a:lnTo>
                        <a:pt x="1" y="704"/>
                      </a:lnTo>
                      <a:lnTo>
                        <a:pt x="5" y="728"/>
                      </a:lnTo>
                      <a:lnTo>
                        <a:pt x="11" y="751"/>
                      </a:lnTo>
                      <a:lnTo>
                        <a:pt x="19" y="772"/>
                      </a:lnTo>
                      <a:lnTo>
                        <a:pt x="28" y="793"/>
                      </a:lnTo>
                      <a:lnTo>
                        <a:pt x="40" y="813"/>
                      </a:lnTo>
                      <a:lnTo>
                        <a:pt x="54" y="830"/>
                      </a:lnTo>
                      <a:lnTo>
                        <a:pt x="70" y="848"/>
                      </a:lnTo>
                      <a:lnTo>
                        <a:pt x="86" y="862"/>
                      </a:lnTo>
                      <a:lnTo>
                        <a:pt x="105" y="876"/>
                      </a:lnTo>
                      <a:lnTo>
                        <a:pt x="123" y="888"/>
                      </a:lnTo>
                      <a:lnTo>
                        <a:pt x="145" y="897"/>
                      </a:lnTo>
                      <a:lnTo>
                        <a:pt x="166" y="905"/>
                      </a:lnTo>
                      <a:lnTo>
                        <a:pt x="188" y="911"/>
                      </a:lnTo>
                      <a:lnTo>
                        <a:pt x="212" y="915"/>
                      </a:lnTo>
                      <a:lnTo>
                        <a:pt x="236" y="916"/>
                      </a:lnTo>
                      <a:lnTo>
                        <a:pt x="1272" y="916"/>
                      </a:lnTo>
                      <a:lnTo>
                        <a:pt x="1272" y="916"/>
                      </a:lnTo>
                      <a:lnTo>
                        <a:pt x="1288" y="916"/>
                      </a:lnTo>
                      <a:lnTo>
                        <a:pt x="1306" y="915"/>
                      </a:lnTo>
                      <a:lnTo>
                        <a:pt x="1322" y="912"/>
                      </a:lnTo>
                      <a:lnTo>
                        <a:pt x="1338" y="909"/>
                      </a:lnTo>
                      <a:lnTo>
                        <a:pt x="1354" y="905"/>
                      </a:lnTo>
                      <a:lnTo>
                        <a:pt x="1369" y="901"/>
                      </a:lnTo>
                      <a:lnTo>
                        <a:pt x="1398" y="891"/>
                      </a:lnTo>
                      <a:lnTo>
                        <a:pt x="1428" y="877"/>
                      </a:lnTo>
                      <a:lnTo>
                        <a:pt x="1454" y="861"/>
                      </a:lnTo>
                      <a:lnTo>
                        <a:pt x="1479" y="842"/>
                      </a:lnTo>
                      <a:lnTo>
                        <a:pt x="1501" y="821"/>
                      </a:lnTo>
                      <a:lnTo>
                        <a:pt x="1523" y="798"/>
                      </a:lnTo>
                      <a:lnTo>
                        <a:pt x="1542" y="772"/>
                      </a:lnTo>
                      <a:lnTo>
                        <a:pt x="1558" y="746"/>
                      </a:lnTo>
                      <a:lnTo>
                        <a:pt x="1571" y="718"/>
                      </a:lnTo>
                      <a:lnTo>
                        <a:pt x="1583" y="688"/>
                      </a:lnTo>
                      <a:lnTo>
                        <a:pt x="1587" y="672"/>
                      </a:lnTo>
                      <a:lnTo>
                        <a:pt x="1591" y="656"/>
                      </a:lnTo>
                      <a:lnTo>
                        <a:pt x="1594" y="640"/>
                      </a:lnTo>
                      <a:lnTo>
                        <a:pt x="1595" y="624"/>
                      </a:lnTo>
                      <a:lnTo>
                        <a:pt x="1597" y="608"/>
                      </a:lnTo>
                      <a:lnTo>
                        <a:pt x="1598" y="590"/>
                      </a:lnTo>
                      <a:lnTo>
                        <a:pt x="1598" y="590"/>
                      </a:lnTo>
                      <a:lnTo>
                        <a:pt x="1597" y="574"/>
                      </a:lnTo>
                      <a:lnTo>
                        <a:pt x="1595" y="558"/>
                      </a:lnTo>
                      <a:lnTo>
                        <a:pt x="1594" y="540"/>
                      </a:lnTo>
                      <a:lnTo>
                        <a:pt x="1591" y="526"/>
                      </a:lnTo>
                      <a:lnTo>
                        <a:pt x="1587" y="510"/>
                      </a:lnTo>
                      <a:lnTo>
                        <a:pt x="1583" y="494"/>
                      </a:lnTo>
                      <a:lnTo>
                        <a:pt x="1571" y="464"/>
                      </a:lnTo>
                      <a:lnTo>
                        <a:pt x="1558" y="436"/>
                      </a:lnTo>
                      <a:lnTo>
                        <a:pt x="1542" y="409"/>
                      </a:lnTo>
                      <a:lnTo>
                        <a:pt x="1523" y="384"/>
                      </a:lnTo>
                      <a:lnTo>
                        <a:pt x="1501" y="361"/>
                      </a:lnTo>
                      <a:lnTo>
                        <a:pt x="1479" y="339"/>
                      </a:lnTo>
                      <a:lnTo>
                        <a:pt x="1454" y="321"/>
                      </a:lnTo>
                      <a:lnTo>
                        <a:pt x="1428" y="304"/>
                      </a:lnTo>
                      <a:lnTo>
                        <a:pt x="1398" y="291"/>
                      </a:lnTo>
                      <a:lnTo>
                        <a:pt x="1369" y="280"/>
                      </a:lnTo>
                      <a:lnTo>
                        <a:pt x="1354" y="275"/>
                      </a:lnTo>
                      <a:lnTo>
                        <a:pt x="1338" y="272"/>
                      </a:lnTo>
                      <a:lnTo>
                        <a:pt x="1322" y="270"/>
                      </a:lnTo>
                      <a:lnTo>
                        <a:pt x="1306" y="267"/>
                      </a:lnTo>
                      <a:lnTo>
                        <a:pt x="1288" y="266"/>
                      </a:lnTo>
                      <a:lnTo>
                        <a:pt x="1272" y="266"/>
                      </a:lnTo>
                      <a:lnTo>
                        <a:pt x="1272" y="2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grpSp>
        </p:grpSp>
      </p:grpSp>
      <p:grpSp>
        <p:nvGrpSpPr>
          <p:cNvPr id="64" name="Group 63"/>
          <p:cNvGrpSpPr/>
          <p:nvPr/>
        </p:nvGrpSpPr>
        <p:grpSpPr>
          <a:xfrm>
            <a:off x="866" y="1187769"/>
            <a:ext cx="6038414" cy="4572620"/>
            <a:chOff x="0" y="890588"/>
            <a:chExt cx="4529453" cy="3429952"/>
          </a:xfrm>
        </p:grpSpPr>
        <p:sp>
          <p:nvSpPr>
            <p:cNvPr id="12" name="Rectangle 11"/>
            <p:cNvSpPr/>
            <p:nvPr/>
          </p:nvSpPr>
          <p:spPr bwMode="auto">
            <a:xfrm>
              <a:off x="0" y="890588"/>
              <a:ext cx="4529453" cy="3429952"/>
            </a:xfrm>
            <a:prstGeom prst="rect">
              <a:avLst/>
            </a:prstGeom>
            <a:solidFill>
              <a:srgbClr val="00B8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05" tIns="195044" rIns="243805" bIns="195044" numCol="1" spcCol="0" rtlCol="0" fromWordArt="0" anchor="t" anchorCtr="0" forceAA="0" compatLnSpc="1">
              <a:prstTxWarp prst="textNoShape">
                <a:avLst/>
              </a:prstTxWarp>
              <a:noAutofit/>
            </a:bodyPr>
            <a:lstStyle/>
            <a:p>
              <a:pPr algn="ctr" defTabSz="1243088" fontAlgn="base">
                <a:lnSpc>
                  <a:spcPct val="90000"/>
                </a:lnSpc>
                <a:spcBef>
                  <a:spcPct val="0"/>
                </a:spcBef>
                <a:spcAft>
                  <a:spcPct val="0"/>
                </a:spcAft>
              </a:pPr>
              <a:endParaRPr lang="en-US" sz="3200"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p:cNvSpPr txBox="1"/>
            <p:nvPr/>
          </p:nvSpPr>
          <p:spPr>
            <a:xfrm>
              <a:off x="0" y="906831"/>
              <a:ext cx="4063999" cy="831025"/>
            </a:xfrm>
            <a:prstGeom prst="rect">
              <a:avLst/>
            </a:prstGeom>
            <a:noFill/>
          </p:spPr>
          <p:txBody>
            <a:bodyPr wrap="square" lIns="365708" tIns="243805" rIns="243805" bIns="195044" rtlCol="0">
              <a:spAutoFit/>
            </a:bodyPr>
            <a:lstStyle/>
            <a:p>
              <a:pPr defTabSz="914028">
                <a:lnSpc>
                  <a:spcPct val="90000"/>
                </a:lnSpc>
              </a:pPr>
              <a:r>
                <a:rPr lang="en-US" sz="4800" dirty="0">
                  <a:gradFill>
                    <a:gsLst>
                      <a:gs pos="2917">
                        <a:srgbClr val="FFFFFF"/>
                      </a:gs>
                      <a:gs pos="32000">
                        <a:srgbClr val="FFFFFF"/>
                      </a:gs>
                    </a:gsLst>
                    <a:lin ang="5400000" scaled="0"/>
                  </a:gradFill>
                  <a:latin typeface="Segoe UI Light"/>
                  <a:cs typeface="Segoe UI Semilight" panose="020B0402040204020203" pitchFamily="34" charset="0"/>
                </a:rPr>
                <a:t>Mobile-first</a:t>
              </a:r>
            </a:p>
          </p:txBody>
        </p:sp>
        <p:grpSp>
          <p:nvGrpSpPr>
            <p:cNvPr id="61" name="Group 60"/>
            <p:cNvGrpSpPr/>
            <p:nvPr/>
          </p:nvGrpSpPr>
          <p:grpSpPr>
            <a:xfrm>
              <a:off x="336932" y="2470553"/>
              <a:ext cx="3710449" cy="1071410"/>
              <a:chOff x="426136" y="1875470"/>
              <a:chExt cx="3710449" cy="1071410"/>
            </a:xfrm>
          </p:grpSpPr>
          <p:grpSp>
            <p:nvGrpSpPr>
              <p:cNvPr id="56" name="Group 55"/>
              <p:cNvGrpSpPr/>
              <p:nvPr/>
            </p:nvGrpSpPr>
            <p:grpSpPr>
              <a:xfrm>
                <a:off x="426136" y="1904901"/>
                <a:ext cx="1902995" cy="1020474"/>
                <a:chOff x="426137" y="1938067"/>
                <a:chExt cx="2146788" cy="1151207"/>
              </a:xfrm>
            </p:grpSpPr>
            <p:sp>
              <p:nvSpPr>
                <p:cNvPr id="40" name="Freeform 20"/>
                <p:cNvSpPr>
                  <a:spLocks/>
                </p:cNvSpPr>
                <p:nvPr/>
              </p:nvSpPr>
              <p:spPr bwMode="auto">
                <a:xfrm>
                  <a:off x="757419" y="1984968"/>
                  <a:ext cx="1520020" cy="914570"/>
                </a:xfrm>
                <a:custGeom>
                  <a:avLst/>
                  <a:gdLst>
                    <a:gd name="T0" fmla="*/ 0 w 1426"/>
                    <a:gd name="T1" fmla="*/ 816 h 858"/>
                    <a:gd name="T2" fmla="*/ 0 w 1426"/>
                    <a:gd name="T3" fmla="*/ 42 h 858"/>
                    <a:gd name="T4" fmla="*/ 0 w 1426"/>
                    <a:gd name="T5" fmla="*/ 42 h 858"/>
                    <a:gd name="T6" fmla="*/ 0 w 1426"/>
                    <a:gd name="T7" fmla="*/ 34 h 858"/>
                    <a:gd name="T8" fmla="*/ 4 w 1426"/>
                    <a:gd name="T9" fmla="*/ 26 h 858"/>
                    <a:gd name="T10" fmla="*/ 8 w 1426"/>
                    <a:gd name="T11" fmla="*/ 18 h 858"/>
                    <a:gd name="T12" fmla="*/ 12 w 1426"/>
                    <a:gd name="T13" fmla="*/ 12 h 858"/>
                    <a:gd name="T14" fmla="*/ 18 w 1426"/>
                    <a:gd name="T15" fmla="*/ 8 h 858"/>
                    <a:gd name="T16" fmla="*/ 26 w 1426"/>
                    <a:gd name="T17" fmla="*/ 4 h 858"/>
                    <a:gd name="T18" fmla="*/ 32 w 1426"/>
                    <a:gd name="T19" fmla="*/ 0 h 858"/>
                    <a:gd name="T20" fmla="*/ 40 w 1426"/>
                    <a:gd name="T21" fmla="*/ 0 h 858"/>
                    <a:gd name="T22" fmla="*/ 1386 w 1426"/>
                    <a:gd name="T23" fmla="*/ 0 h 858"/>
                    <a:gd name="T24" fmla="*/ 1386 w 1426"/>
                    <a:gd name="T25" fmla="*/ 0 h 858"/>
                    <a:gd name="T26" fmla="*/ 1394 w 1426"/>
                    <a:gd name="T27" fmla="*/ 0 h 858"/>
                    <a:gd name="T28" fmla="*/ 1402 w 1426"/>
                    <a:gd name="T29" fmla="*/ 4 h 858"/>
                    <a:gd name="T30" fmla="*/ 1408 w 1426"/>
                    <a:gd name="T31" fmla="*/ 8 h 858"/>
                    <a:gd name="T32" fmla="*/ 1414 w 1426"/>
                    <a:gd name="T33" fmla="*/ 12 h 858"/>
                    <a:gd name="T34" fmla="*/ 1420 w 1426"/>
                    <a:gd name="T35" fmla="*/ 18 h 858"/>
                    <a:gd name="T36" fmla="*/ 1424 w 1426"/>
                    <a:gd name="T37" fmla="*/ 26 h 858"/>
                    <a:gd name="T38" fmla="*/ 1426 w 1426"/>
                    <a:gd name="T39" fmla="*/ 34 h 858"/>
                    <a:gd name="T40" fmla="*/ 1426 w 1426"/>
                    <a:gd name="T41" fmla="*/ 42 h 858"/>
                    <a:gd name="T42" fmla="*/ 1426 w 1426"/>
                    <a:gd name="T43" fmla="*/ 816 h 858"/>
                    <a:gd name="T44" fmla="*/ 1426 w 1426"/>
                    <a:gd name="T45" fmla="*/ 816 h 858"/>
                    <a:gd name="T46" fmla="*/ 1426 w 1426"/>
                    <a:gd name="T47" fmla="*/ 824 h 858"/>
                    <a:gd name="T48" fmla="*/ 1424 w 1426"/>
                    <a:gd name="T49" fmla="*/ 832 h 858"/>
                    <a:gd name="T50" fmla="*/ 1420 w 1426"/>
                    <a:gd name="T51" fmla="*/ 840 h 858"/>
                    <a:gd name="T52" fmla="*/ 1414 w 1426"/>
                    <a:gd name="T53" fmla="*/ 846 h 858"/>
                    <a:gd name="T54" fmla="*/ 1408 w 1426"/>
                    <a:gd name="T55" fmla="*/ 852 h 858"/>
                    <a:gd name="T56" fmla="*/ 1402 w 1426"/>
                    <a:gd name="T57" fmla="*/ 856 h 858"/>
                    <a:gd name="T58" fmla="*/ 1394 w 1426"/>
                    <a:gd name="T59" fmla="*/ 858 h 858"/>
                    <a:gd name="T60" fmla="*/ 1386 w 1426"/>
                    <a:gd name="T61" fmla="*/ 858 h 858"/>
                    <a:gd name="T62" fmla="*/ 40 w 1426"/>
                    <a:gd name="T63" fmla="*/ 858 h 858"/>
                    <a:gd name="T64" fmla="*/ 40 w 1426"/>
                    <a:gd name="T65" fmla="*/ 858 h 858"/>
                    <a:gd name="T66" fmla="*/ 32 w 1426"/>
                    <a:gd name="T67" fmla="*/ 858 h 858"/>
                    <a:gd name="T68" fmla="*/ 26 w 1426"/>
                    <a:gd name="T69" fmla="*/ 856 h 858"/>
                    <a:gd name="T70" fmla="*/ 18 w 1426"/>
                    <a:gd name="T71" fmla="*/ 852 h 858"/>
                    <a:gd name="T72" fmla="*/ 12 w 1426"/>
                    <a:gd name="T73" fmla="*/ 846 h 858"/>
                    <a:gd name="T74" fmla="*/ 8 w 1426"/>
                    <a:gd name="T75" fmla="*/ 840 h 858"/>
                    <a:gd name="T76" fmla="*/ 4 w 1426"/>
                    <a:gd name="T77" fmla="*/ 832 h 858"/>
                    <a:gd name="T78" fmla="*/ 0 w 1426"/>
                    <a:gd name="T79" fmla="*/ 824 h 858"/>
                    <a:gd name="T80" fmla="*/ 0 w 1426"/>
                    <a:gd name="T81" fmla="*/ 816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26" h="858">
                      <a:moveTo>
                        <a:pt x="0" y="816"/>
                      </a:moveTo>
                      <a:lnTo>
                        <a:pt x="0" y="42"/>
                      </a:lnTo>
                      <a:lnTo>
                        <a:pt x="0" y="42"/>
                      </a:lnTo>
                      <a:lnTo>
                        <a:pt x="0" y="34"/>
                      </a:lnTo>
                      <a:lnTo>
                        <a:pt x="4" y="26"/>
                      </a:lnTo>
                      <a:lnTo>
                        <a:pt x="8" y="18"/>
                      </a:lnTo>
                      <a:lnTo>
                        <a:pt x="12" y="12"/>
                      </a:lnTo>
                      <a:lnTo>
                        <a:pt x="18" y="8"/>
                      </a:lnTo>
                      <a:lnTo>
                        <a:pt x="26" y="4"/>
                      </a:lnTo>
                      <a:lnTo>
                        <a:pt x="32" y="0"/>
                      </a:lnTo>
                      <a:lnTo>
                        <a:pt x="40" y="0"/>
                      </a:lnTo>
                      <a:lnTo>
                        <a:pt x="1386" y="0"/>
                      </a:lnTo>
                      <a:lnTo>
                        <a:pt x="1386" y="0"/>
                      </a:lnTo>
                      <a:lnTo>
                        <a:pt x="1394" y="0"/>
                      </a:lnTo>
                      <a:lnTo>
                        <a:pt x="1402" y="4"/>
                      </a:lnTo>
                      <a:lnTo>
                        <a:pt x="1408" y="8"/>
                      </a:lnTo>
                      <a:lnTo>
                        <a:pt x="1414" y="12"/>
                      </a:lnTo>
                      <a:lnTo>
                        <a:pt x="1420" y="18"/>
                      </a:lnTo>
                      <a:lnTo>
                        <a:pt x="1424" y="26"/>
                      </a:lnTo>
                      <a:lnTo>
                        <a:pt x="1426" y="34"/>
                      </a:lnTo>
                      <a:lnTo>
                        <a:pt x="1426" y="42"/>
                      </a:lnTo>
                      <a:lnTo>
                        <a:pt x="1426" y="816"/>
                      </a:lnTo>
                      <a:lnTo>
                        <a:pt x="1426" y="816"/>
                      </a:lnTo>
                      <a:lnTo>
                        <a:pt x="1426" y="824"/>
                      </a:lnTo>
                      <a:lnTo>
                        <a:pt x="1424" y="832"/>
                      </a:lnTo>
                      <a:lnTo>
                        <a:pt x="1420" y="840"/>
                      </a:lnTo>
                      <a:lnTo>
                        <a:pt x="1414" y="846"/>
                      </a:lnTo>
                      <a:lnTo>
                        <a:pt x="1408" y="852"/>
                      </a:lnTo>
                      <a:lnTo>
                        <a:pt x="1402" y="856"/>
                      </a:lnTo>
                      <a:lnTo>
                        <a:pt x="1394" y="858"/>
                      </a:lnTo>
                      <a:lnTo>
                        <a:pt x="1386" y="858"/>
                      </a:lnTo>
                      <a:lnTo>
                        <a:pt x="40" y="858"/>
                      </a:lnTo>
                      <a:lnTo>
                        <a:pt x="40" y="858"/>
                      </a:lnTo>
                      <a:lnTo>
                        <a:pt x="32" y="858"/>
                      </a:lnTo>
                      <a:lnTo>
                        <a:pt x="26" y="856"/>
                      </a:lnTo>
                      <a:lnTo>
                        <a:pt x="18" y="852"/>
                      </a:lnTo>
                      <a:lnTo>
                        <a:pt x="12" y="846"/>
                      </a:lnTo>
                      <a:lnTo>
                        <a:pt x="8" y="840"/>
                      </a:lnTo>
                      <a:lnTo>
                        <a:pt x="4" y="832"/>
                      </a:lnTo>
                      <a:lnTo>
                        <a:pt x="0" y="824"/>
                      </a:lnTo>
                      <a:lnTo>
                        <a:pt x="0" y="816"/>
                      </a:lnTo>
                      <a:close/>
                    </a:path>
                  </a:pathLst>
                </a:custGeom>
                <a:solidFill>
                  <a:srgbClr val="18A0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grpSp>
              <p:nvGrpSpPr>
                <p:cNvPr id="55" name="Group 54"/>
                <p:cNvGrpSpPr/>
                <p:nvPr/>
              </p:nvGrpSpPr>
              <p:grpSpPr>
                <a:xfrm>
                  <a:off x="426137" y="1938067"/>
                  <a:ext cx="2146788" cy="1151207"/>
                  <a:chOff x="426137" y="1938067"/>
                  <a:chExt cx="2146788" cy="1151207"/>
                </a:xfrm>
              </p:grpSpPr>
              <p:sp>
                <p:nvSpPr>
                  <p:cNvPr id="44" name="Freeform 24"/>
                  <p:cNvSpPr>
                    <a:spLocks/>
                  </p:cNvSpPr>
                  <p:nvPr/>
                </p:nvSpPr>
                <p:spPr bwMode="auto">
                  <a:xfrm>
                    <a:off x="767836" y="1967876"/>
                    <a:ext cx="1322529" cy="850394"/>
                  </a:xfrm>
                  <a:custGeom>
                    <a:avLst/>
                    <a:gdLst>
                      <a:gd name="T0" fmla="*/ 1390 w 1406"/>
                      <a:gd name="T1" fmla="*/ 0 h 716"/>
                      <a:gd name="T2" fmla="*/ 90 w 1406"/>
                      <a:gd name="T3" fmla="*/ 0 h 716"/>
                      <a:gd name="T4" fmla="*/ 90 w 1406"/>
                      <a:gd name="T5" fmla="*/ 0 h 716"/>
                      <a:gd name="T6" fmla="*/ 72 w 1406"/>
                      <a:gd name="T7" fmla="*/ 2 h 716"/>
                      <a:gd name="T8" fmla="*/ 56 w 1406"/>
                      <a:gd name="T9" fmla="*/ 4 h 716"/>
                      <a:gd name="T10" fmla="*/ 40 w 1406"/>
                      <a:gd name="T11" fmla="*/ 8 h 716"/>
                      <a:gd name="T12" fmla="*/ 26 w 1406"/>
                      <a:gd name="T13" fmla="*/ 14 h 716"/>
                      <a:gd name="T14" fmla="*/ 16 w 1406"/>
                      <a:gd name="T15" fmla="*/ 20 h 716"/>
                      <a:gd name="T16" fmla="*/ 8 w 1406"/>
                      <a:gd name="T17" fmla="*/ 28 h 716"/>
                      <a:gd name="T18" fmla="*/ 2 w 1406"/>
                      <a:gd name="T19" fmla="*/ 36 h 716"/>
                      <a:gd name="T20" fmla="*/ 0 w 1406"/>
                      <a:gd name="T21" fmla="*/ 46 h 716"/>
                      <a:gd name="T22" fmla="*/ 0 w 1406"/>
                      <a:gd name="T23" fmla="*/ 716 h 716"/>
                      <a:gd name="T24" fmla="*/ 1406 w 1406"/>
                      <a:gd name="T25" fmla="*/ 10 h 716"/>
                      <a:gd name="T26" fmla="*/ 1406 w 1406"/>
                      <a:gd name="T27" fmla="*/ 10 h 716"/>
                      <a:gd name="T28" fmla="*/ 1398 w 1406"/>
                      <a:gd name="T29" fmla="*/ 4 h 716"/>
                      <a:gd name="T30" fmla="*/ 1390 w 1406"/>
                      <a:gd name="T31" fmla="*/ 0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6" h="716">
                        <a:moveTo>
                          <a:pt x="1390" y="0"/>
                        </a:moveTo>
                        <a:lnTo>
                          <a:pt x="90" y="0"/>
                        </a:lnTo>
                        <a:lnTo>
                          <a:pt x="90" y="0"/>
                        </a:lnTo>
                        <a:lnTo>
                          <a:pt x="72" y="2"/>
                        </a:lnTo>
                        <a:lnTo>
                          <a:pt x="56" y="4"/>
                        </a:lnTo>
                        <a:lnTo>
                          <a:pt x="40" y="8"/>
                        </a:lnTo>
                        <a:lnTo>
                          <a:pt x="26" y="14"/>
                        </a:lnTo>
                        <a:lnTo>
                          <a:pt x="16" y="20"/>
                        </a:lnTo>
                        <a:lnTo>
                          <a:pt x="8" y="28"/>
                        </a:lnTo>
                        <a:lnTo>
                          <a:pt x="2" y="36"/>
                        </a:lnTo>
                        <a:lnTo>
                          <a:pt x="0" y="46"/>
                        </a:lnTo>
                        <a:lnTo>
                          <a:pt x="0" y="716"/>
                        </a:lnTo>
                        <a:lnTo>
                          <a:pt x="1406" y="10"/>
                        </a:lnTo>
                        <a:lnTo>
                          <a:pt x="1406" y="10"/>
                        </a:lnTo>
                        <a:lnTo>
                          <a:pt x="1398" y="4"/>
                        </a:lnTo>
                        <a:lnTo>
                          <a:pt x="1390" y="0"/>
                        </a:lnTo>
                        <a:close/>
                      </a:path>
                    </a:pathLst>
                  </a:custGeom>
                  <a:solidFill>
                    <a:srgbClr val="69B2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46" name="Freeform 26"/>
                  <p:cNvSpPr>
                    <a:spLocks noEditPoints="1"/>
                  </p:cNvSpPr>
                  <p:nvPr/>
                </p:nvSpPr>
                <p:spPr bwMode="auto">
                  <a:xfrm>
                    <a:off x="426137" y="1938067"/>
                    <a:ext cx="2146788" cy="1151207"/>
                  </a:xfrm>
                  <a:custGeom>
                    <a:avLst/>
                    <a:gdLst>
                      <a:gd name="T0" fmla="*/ 1712 w 2014"/>
                      <a:gd name="T1" fmla="*/ 0 h 1080"/>
                      <a:gd name="T2" fmla="*/ 308 w 2014"/>
                      <a:gd name="T3" fmla="*/ 0 h 1080"/>
                      <a:gd name="T4" fmla="*/ 288 w 2014"/>
                      <a:gd name="T5" fmla="*/ 4 h 1080"/>
                      <a:gd name="T6" fmla="*/ 272 w 2014"/>
                      <a:gd name="T7" fmla="*/ 14 h 1080"/>
                      <a:gd name="T8" fmla="*/ 262 w 2014"/>
                      <a:gd name="T9" fmla="*/ 30 h 1080"/>
                      <a:gd name="T10" fmla="*/ 256 w 2014"/>
                      <a:gd name="T11" fmla="*/ 50 h 1080"/>
                      <a:gd name="T12" fmla="*/ 256 w 2014"/>
                      <a:gd name="T13" fmla="*/ 912 h 1080"/>
                      <a:gd name="T14" fmla="*/ 258 w 2014"/>
                      <a:gd name="T15" fmla="*/ 924 h 1080"/>
                      <a:gd name="T16" fmla="*/ 266 w 2014"/>
                      <a:gd name="T17" fmla="*/ 942 h 1080"/>
                      <a:gd name="T18" fmla="*/ 280 w 2014"/>
                      <a:gd name="T19" fmla="*/ 956 h 1080"/>
                      <a:gd name="T20" fmla="*/ 298 w 2014"/>
                      <a:gd name="T21" fmla="*/ 962 h 1080"/>
                      <a:gd name="T22" fmla="*/ 308 w 2014"/>
                      <a:gd name="T23" fmla="*/ 964 h 1080"/>
                      <a:gd name="T24" fmla="*/ 1712 w 2014"/>
                      <a:gd name="T25" fmla="*/ 964 h 1080"/>
                      <a:gd name="T26" fmla="*/ 1732 w 2014"/>
                      <a:gd name="T27" fmla="*/ 960 h 1080"/>
                      <a:gd name="T28" fmla="*/ 1748 w 2014"/>
                      <a:gd name="T29" fmla="*/ 950 h 1080"/>
                      <a:gd name="T30" fmla="*/ 1758 w 2014"/>
                      <a:gd name="T31" fmla="*/ 934 h 1080"/>
                      <a:gd name="T32" fmla="*/ 1762 w 2014"/>
                      <a:gd name="T33" fmla="*/ 912 h 1080"/>
                      <a:gd name="T34" fmla="*/ 1762 w 2014"/>
                      <a:gd name="T35" fmla="*/ 50 h 1080"/>
                      <a:gd name="T36" fmla="*/ 1760 w 2014"/>
                      <a:gd name="T37" fmla="*/ 40 h 1080"/>
                      <a:gd name="T38" fmla="*/ 1754 w 2014"/>
                      <a:gd name="T39" fmla="*/ 20 h 1080"/>
                      <a:gd name="T40" fmla="*/ 1740 w 2014"/>
                      <a:gd name="T41" fmla="*/ 8 h 1080"/>
                      <a:gd name="T42" fmla="*/ 1722 w 2014"/>
                      <a:gd name="T43" fmla="*/ 0 h 1080"/>
                      <a:gd name="T44" fmla="*/ 1712 w 2014"/>
                      <a:gd name="T45" fmla="*/ 0 h 1080"/>
                      <a:gd name="T46" fmla="*/ 1696 w 2014"/>
                      <a:gd name="T47" fmla="*/ 902 h 1080"/>
                      <a:gd name="T48" fmla="*/ 322 w 2014"/>
                      <a:gd name="T49" fmla="*/ 902 h 1080"/>
                      <a:gd name="T50" fmla="*/ 322 w 2014"/>
                      <a:gd name="T51" fmla="*/ 56 h 1080"/>
                      <a:gd name="T52" fmla="*/ 1696 w 2014"/>
                      <a:gd name="T53" fmla="*/ 56 h 1080"/>
                      <a:gd name="T54" fmla="*/ 1696 w 2014"/>
                      <a:gd name="T55" fmla="*/ 902 h 1080"/>
                      <a:gd name="T56" fmla="*/ 1148 w 2014"/>
                      <a:gd name="T57" fmla="*/ 998 h 1080"/>
                      <a:gd name="T58" fmla="*/ 1148 w 2014"/>
                      <a:gd name="T59" fmla="*/ 1008 h 1080"/>
                      <a:gd name="T60" fmla="*/ 1142 w 2014"/>
                      <a:gd name="T61" fmla="*/ 1020 h 1080"/>
                      <a:gd name="T62" fmla="*/ 1128 w 2014"/>
                      <a:gd name="T63" fmla="*/ 1024 h 1080"/>
                      <a:gd name="T64" fmla="*/ 890 w 2014"/>
                      <a:gd name="T65" fmla="*/ 1024 h 1080"/>
                      <a:gd name="T66" fmla="*/ 884 w 2014"/>
                      <a:gd name="T67" fmla="*/ 1022 h 1080"/>
                      <a:gd name="T68" fmla="*/ 872 w 2014"/>
                      <a:gd name="T69" fmla="*/ 1016 h 1080"/>
                      <a:gd name="T70" fmla="*/ 870 w 2014"/>
                      <a:gd name="T71" fmla="*/ 1008 h 1080"/>
                      <a:gd name="T72" fmla="*/ 870 w 2014"/>
                      <a:gd name="T73" fmla="*/ 998 h 1080"/>
                      <a:gd name="T74" fmla="*/ 0 w 2014"/>
                      <a:gd name="T75" fmla="*/ 998 h 1080"/>
                      <a:gd name="T76" fmla="*/ 0 w 2014"/>
                      <a:gd name="T77" fmla="*/ 1050 h 1080"/>
                      <a:gd name="T78" fmla="*/ 46 w 2014"/>
                      <a:gd name="T79" fmla="*/ 1074 h 1080"/>
                      <a:gd name="T80" fmla="*/ 66 w 2014"/>
                      <a:gd name="T81" fmla="*/ 1080 h 1080"/>
                      <a:gd name="T82" fmla="*/ 1948 w 2014"/>
                      <a:gd name="T83" fmla="*/ 1080 h 1080"/>
                      <a:gd name="T84" fmla="*/ 1956 w 2014"/>
                      <a:gd name="T85" fmla="*/ 1078 h 1080"/>
                      <a:gd name="T86" fmla="*/ 1988 w 2014"/>
                      <a:gd name="T87" fmla="*/ 1064 h 1080"/>
                      <a:gd name="T88" fmla="*/ 2014 w 2014"/>
                      <a:gd name="T89" fmla="*/ 1050 h 1080"/>
                      <a:gd name="T90" fmla="*/ 1148 w 2014"/>
                      <a:gd name="T91" fmla="*/ 998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4" h="1080">
                        <a:moveTo>
                          <a:pt x="1712" y="0"/>
                        </a:moveTo>
                        <a:lnTo>
                          <a:pt x="1712" y="0"/>
                        </a:lnTo>
                        <a:lnTo>
                          <a:pt x="308" y="0"/>
                        </a:lnTo>
                        <a:lnTo>
                          <a:pt x="308" y="0"/>
                        </a:lnTo>
                        <a:lnTo>
                          <a:pt x="298" y="0"/>
                        </a:lnTo>
                        <a:lnTo>
                          <a:pt x="288" y="4"/>
                        </a:lnTo>
                        <a:lnTo>
                          <a:pt x="280" y="8"/>
                        </a:lnTo>
                        <a:lnTo>
                          <a:pt x="272" y="14"/>
                        </a:lnTo>
                        <a:lnTo>
                          <a:pt x="266" y="20"/>
                        </a:lnTo>
                        <a:lnTo>
                          <a:pt x="262" y="30"/>
                        </a:lnTo>
                        <a:lnTo>
                          <a:pt x="258" y="40"/>
                        </a:lnTo>
                        <a:lnTo>
                          <a:pt x="256" y="50"/>
                        </a:lnTo>
                        <a:lnTo>
                          <a:pt x="256" y="50"/>
                        </a:lnTo>
                        <a:lnTo>
                          <a:pt x="256" y="912"/>
                        </a:lnTo>
                        <a:lnTo>
                          <a:pt x="256" y="912"/>
                        </a:lnTo>
                        <a:lnTo>
                          <a:pt x="258" y="924"/>
                        </a:lnTo>
                        <a:lnTo>
                          <a:pt x="262" y="934"/>
                        </a:lnTo>
                        <a:lnTo>
                          <a:pt x="266" y="942"/>
                        </a:lnTo>
                        <a:lnTo>
                          <a:pt x="272" y="950"/>
                        </a:lnTo>
                        <a:lnTo>
                          <a:pt x="280" y="956"/>
                        </a:lnTo>
                        <a:lnTo>
                          <a:pt x="288" y="960"/>
                        </a:lnTo>
                        <a:lnTo>
                          <a:pt x="298" y="962"/>
                        </a:lnTo>
                        <a:lnTo>
                          <a:pt x="308" y="964"/>
                        </a:lnTo>
                        <a:lnTo>
                          <a:pt x="308" y="964"/>
                        </a:lnTo>
                        <a:lnTo>
                          <a:pt x="1712" y="964"/>
                        </a:lnTo>
                        <a:lnTo>
                          <a:pt x="1712" y="964"/>
                        </a:lnTo>
                        <a:lnTo>
                          <a:pt x="1722" y="962"/>
                        </a:lnTo>
                        <a:lnTo>
                          <a:pt x="1732" y="960"/>
                        </a:lnTo>
                        <a:lnTo>
                          <a:pt x="1740" y="956"/>
                        </a:lnTo>
                        <a:lnTo>
                          <a:pt x="1748" y="950"/>
                        </a:lnTo>
                        <a:lnTo>
                          <a:pt x="1754" y="942"/>
                        </a:lnTo>
                        <a:lnTo>
                          <a:pt x="1758" y="934"/>
                        </a:lnTo>
                        <a:lnTo>
                          <a:pt x="1760" y="924"/>
                        </a:lnTo>
                        <a:lnTo>
                          <a:pt x="1762" y="912"/>
                        </a:lnTo>
                        <a:lnTo>
                          <a:pt x="1762" y="912"/>
                        </a:lnTo>
                        <a:lnTo>
                          <a:pt x="1762" y="50"/>
                        </a:lnTo>
                        <a:lnTo>
                          <a:pt x="1762" y="50"/>
                        </a:lnTo>
                        <a:lnTo>
                          <a:pt x="1760" y="40"/>
                        </a:lnTo>
                        <a:lnTo>
                          <a:pt x="1758" y="30"/>
                        </a:lnTo>
                        <a:lnTo>
                          <a:pt x="1754" y="20"/>
                        </a:lnTo>
                        <a:lnTo>
                          <a:pt x="1748" y="14"/>
                        </a:lnTo>
                        <a:lnTo>
                          <a:pt x="1740" y="8"/>
                        </a:lnTo>
                        <a:lnTo>
                          <a:pt x="1732" y="4"/>
                        </a:lnTo>
                        <a:lnTo>
                          <a:pt x="1722" y="0"/>
                        </a:lnTo>
                        <a:lnTo>
                          <a:pt x="1712" y="0"/>
                        </a:lnTo>
                        <a:lnTo>
                          <a:pt x="1712" y="0"/>
                        </a:lnTo>
                        <a:close/>
                        <a:moveTo>
                          <a:pt x="1696" y="902"/>
                        </a:moveTo>
                        <a:lnTo>
                          <a:pt x="1696" y="902"/>
                        </a:lnTo>
                        <a:lnTo>
                          <a:pt x="322" y="902"/>
                        </a:lnTo>
                        <a:lnTo>
                          <a:pt x="322" y="902"/>
                        </a:lnTo>
                        <a:lnTo>
                          <a:pt x="322" y="56"/>
                        </a:lnTo>
                        <a:lnTo>
                          <a:pt x="322" y="56"/>
                        </a:lnTo>
                        <a:lnTo>
                          <a:pt x="1696" y="56"/>
                        </a:lnTo>
                        <a:lnTo>
                          <a:pt x="1696" y="56"/>
                        </a:lnTo>
                        <a:lnTo>
                          <a:pt x="1696" y="902"/>
                        </a:lnTo>
                        <a:lnTo>
                          <a:pt x="1696" y="902"/>
                        </a:lnTo>
                        <a:close/>
                        <a:moveTo>
                          <a:pt x="1148" y="998"/>
                        </a:moveTo>
                        <a:lnTo>
                          <a:pt x="1148" y="998"/>
                        </a:lnTo>
                        <a:lnTo>
                          <a:pt x="1148" y="1008"/>
                        </a:lnTo>
                        <a:lnTo>
                          <a:pt x="1148" y="1008"/>
                        </a:lnTo>
                        <a:lnTo>
                          <a:pt x="1146" y="1016"/>
                        </a:lnTo>
                        <a:lnTo>
                          <a:pt x="1142" y="1020"/>
                        </a:lnTo>
                        <a:lnTo>
                          <a:pt x="1134" y="1022"/>
                        </a:lnTo>
                        <a:lnTo>
                          <a:pt x="1128" y="1024"/>
                        </a:lnTo>
                        <a:lnTo>
                          <a:pt x="1128" y="1024"/>
                        </a:lnTo>
                        <a:lnTo>
                          <a:pt x="890" y="1024"/>
                        </a:lnTo>
                        <a:lnTo>
                          <a:pt x="890" y="1024"/>
                        </a:lnTo>
                        <a:lnTo>
                          <a:pt x="884" y="1022"/>
                        </a:lnTo>
                        <a:lnTo>
                          <a:pt x="878" y="1020"/>
                        </a:lnTo>
                        <a:lnTo>
                          <a:pt x="872" y="1016"/>
                        </a:lnTo>
                        <a:lnTo>
                          <a:pt x="870" y="1008"/>
                        </a:lnTo>
                        <a:lnTo>
                          <a:pt x="870" y="1008"/>
                        </a:lnTo>
                        <a:lnTo>
                          <a:pt x="870" y="998"/>
                        </a:lnTo>
                        <a:lnTo>
                          <a:pt x="870" y="998"/>
                        </a:lnTo>
                        <a:lnTo>
                          <a:pt x="0" y="998"/>
                        </a:lnTo>
                        <a:lnTo>
                          <a:pt x="0" y="998"/>
                        </a:lnTo>
                        <a:lnTo>
                          <a:pt x="0" y="1050"/>
                        </a:lnTo>
                        <a:lnTo>
                          <a:pt x="0" y="1050"/>
                        </a:lnTo>
                        <a:lnTo>
                          <a:pt x="26" y="1064"/>
                        </a:lnTo>
                        <a:lnTo>
                          <a:pt x="46" y="1074"/>
                        </a:lnTo>
                        <a:lnTo>
                          <a:pt x="56" y="1078"/>
                        </a:lnTo>
                        <a:lnTo>
                          <a:pt x="66" y="1080"/>
                        </a:lnTo>
                        <a:lnTo>
                          <a:pt x="66" y="1080"/>
                        </a:lnTo>
                        <a:lnTo>
                          <a:pt x="1948" y="1080"/>
                        </a:lnTo>
                        <a:lnTo>
                          <a:pt x="1948" y="1080"/>
                        </a:lnTo>
                        <a:lnTo>
                          <a:pt x="1956" y="1078"/>
                        </a:lnTo>
                        <a:lnTo>
                          <a:pt x="1966" y="1074"/>
                        </a:lnTo>
                        <a:lnTo>
                          <a:pt x="1988" y="1064"/>
                        </a:lnTo>
                        <a:lnTo>
                          <a:pt x="2014" y="1050"/>
                        </a:lnTo>
                        <a:lnTo>
                          <a:pt x="2014" y="1050"/>
                        </a:lnTo>
                        <a:lnTo>
                          <a:pt x="2014" y="998"/>
                        </a:lnTo>
                        <a:lnTo>
                          <a:pt x="1148" y="998"/>
                        </a:lnTo>
                        <a:close/>
                      </a:path>
                    </a:pathLst>
                  </a:custGeom>
                  <a:solidFill>
                    <a:srgbClr val="3C35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grpSp>
          </p:grpSp>
          <p:grpSp>
            <p:nvGrpSpPr>
              <p:cNvPr id="60" name="Group 59"/>
              <p:cNvGrpSpPr/>
              <p:nvPr/>
            </p:nvGrpSpPr>
            <p:grpSpPr>
              <a:xfrm>
                <a:off x="2534048" y="1875470"/>
                <a:ext cx="599814" cy="1071410"/>
                <a:chOff x="2456980" y="1935852"/>
                <a:chExt cx="637838" cy="1139327"/>
              </a:xfrm>
            </p:grpSpPr>
            <p:sp>
              <p:nvSpPr>
                <p:cNvPr id="31" name="Rectangle 11"/>
                <p:cNvSpPr>
                  <a:spLocks noChangeArrowheads="1"/>
                </p:cNvSpPr>
                <p:nvPr/>
              </p:nvSpPr>
              <p:spPr bwMode="auto">
                <a:xfrm>
                  <a:off x="2456980" y="1935852"/>
                  <a:ext cx="637838" cy="1139327"/>
                </a:xfrm>
                <a:prstGeom prst="rect">
                  <a:avLst/>
                </a:prstGeom>
                <a:solidFill>
                  <a:srgbClr val="3C354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33" name="Freeform 13"/>
                <p:cNvSpPr>
                  <a:spLocks/>
                </p:cNvSpPr>
                <p:nvPr/>
              </p:nvSpPr>
              <p:spPr bwMode="auto">
                <a:xfrm>
                  <a:off x="2491645" y="1958962"/>
                  <a:ext cx="570819" cy="961379"/>
                </a:xfrm>
                <a:custGeom>
                  <a:avLst/>
                  <a:gdLst>
                    <a:gd name="T0" fmla="*/ 464 w 494"/>
                    <a:gd name="T1" fmla="*/ 832 h 832"/>
                    <a:gd name="T2" fmla="*/ 30 w 494"/>
                    <a:gd name="T3" fmla="*/ 832 h 832"/>
                    <a:gd name="T4" fmla="*/ 30 w 494"/>
                    <a:gd name="T5" fmla="*/ 832 h 832"/>
                    <a:gd name="T6" fmla="*/ 24 w 494"/>
                    <a:gd name="T7" fmla="*/ 832 h 832"/>
                    <a:gd name="T8" fmla="*/ 18 w 494"/>
                    <a:gd name="T9" fmla="*/ 830 h 832"/>
                    <a:gd name="T10" fmla="*/ 8 w 494"/>
                    <a:gd name="T11" fmla="*/ 824 h 832"/>
                    <a:gd name="T12" fmla="*/ 2 w 494"/>
                    <a:gd name="T13" fmla="*/ 814 h 832"/>
                    <a:gd name="T14" fmla="*/ 0 w 494"/>
                    <a:gd name="T15" fmla="*/ 808 h 832"/>
                    <a:gd name="T16" fmla="*/ 0 w 494"/>
                    <a:gd name="T17" fmla="*/ 802 h 832"/>
                    <a:gd name="T18" fmla="*/ 0 w 494"/>
                    <a:gd name="T19" fmla="*/ 30 h 832"/>
                    <a:gd name="T20" fmla="*/ 0 w 494"/>
                    <a:gd name="T21" fmla="*/ 30 h 832"/>
                    <a:gd name="T22" fmla="*/ 0 w 494"/>
                    <a:gd name="T23" fmla="*/ 24 h 832"/>
                    <a:gd name="T24" fmla="*/ 2 w 494"/>
                    <a:gd name="T25" fmla="*/ 18 h 832"/>
                    <a:gd name="T26" fmla="*/ 8 w 494"/>
                    <a:gd name="T27" fmla="*/ 8 h 832"/>
                    <a:gd name="T28" fmla="*/ 18 w 494"/>
                    <a:gd name="T29" fmla="*/ 2 h 832"/>
                    <a:gd name="T30" fmla="*/ 24 w 494"/>
                    <a:gd name="T31" fmla="*/ 0 h 832"/>
                    <a:gd name="T32" fmla="*/ 30 w 494"/>
                    <a:gd name="T33" fmla="*/ 0 h 832"/>
                    <a:gd name="T34" fmla="*/ 464 w 494"/>
                    <a:gd name="T35" fmla="*/ 0 h 832"/>
                    <a:gd name="T36" fmla="*/ 464 w 494"/>
                    <a:gd name="T37" fmla="*/ 0 h 832"/>
                    <a:gd name="T38" fmla="*/ 470 w 494"/>
                    <a:gd name="T39" fmla="*/ 0 h 832"/>
                    <a:gd name="T40" fmla="*/ 476 w 494"/>
                    <a:gd name="T41" fmla="*/ 2 h 832"/>
                    <a:gd name="T42" fmla="*/ 484 w 494"/>
                    <a:gd name="T43" fmla="*/ 8 h 832"/>
                    <a:gd name="T44" fmla="*/ 492 w 494"/>
                    <a:gd name="T45" fmla="*/ 18 h 832"/>
                    <a:gd name="T46" fmla="*/ 494 w 494"/>
                    <a:gd name="T47" fmla="*/ 24 h 832"/>
                    <a:gd name="T48" fmla="*/ 494 w 494"/>
                    <a:gd name="T49" fmla="*/ 30 h 832"/>
                    <a:gd name="T50" fmla="*/ 494 w 494"/>
                    <a:gd name="T51" fmla="*/ 802 h 832"/>
                    <a:gd name="T52" fmla="*/ 494 w 494"/>
                    <a:gd name="T53" fmla="*/ 802 h 832"/>
                    <a:gd name="T54" fmla="*/ 494 w 494"/>
                    <a:gd name="T55" fmla="*/ 808 h 832"/>
                    <a:gd name="T56" fmla="*/ 492 w 494"/>
                    <a:gd name="T57" fmla="*/ 814 h 832"/>
                    <a:gd name="T58" fmla="*/ 484 w 494"/>
                    <a:gd name="T59" fmla="*/ 824 h 832"/>
                    <a:gd name="T60" fmla="*/ 476 w 494"/>
                    <a:gd name="T61" fmla="*/ 830 h 832"/>
                    <a:gd name="T62" fmla="*/ 470 w 494"/>
                    <a:gd name="T63" fmla="*/ 832 h 832"/>
                    <a:gd name="T64" fmla="*/ 464 w 494"/>
                    <a:gd name="T65" fmla="*/ 83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4" h="832">
                      <a:moveTo>
                        <a:pt x="464" y="832"/>
                      </a:moveTo>
                      <a:lnTo>
                        <a:pt x="30" y="832"/>
                      </a:lnTo>
                      <a:lnTo>
                        <a:pt x="30" y="832"/>
                      </a:lnTo>
                      <a:lnTo>
                        <a:pt x="24" y="832"/>
                      </a:lnTo>
                      <a:lnTo>
                        <a:pt x="18" y="830"/>
                      </a:lnTo>
                      <a:lnTo>
                        <a:pt x="8" y="824"/>
                      </a:lnTo>
                      <a:lnTo>
                        <a:pt x="2" y="814"/>
                      </a:lnTo>
                      <a:lnTo>
                        <a:pt x="0" y="808"/>
                      </a:lnTo>
                      <a:lnTo>
                        <a:pt x="0" y="802"/>
                      </a:lnTo>
                      <a:lnTo>
                        <a:pt x="0" y="30"/>
                      </a:lnTo>
                      <a:lnTo>
                        <a:pt x="0" y="30"/>
                      </a:lnTo>
                      <a:lnTo>
                        <a:pt x="0" y="24"/>
                      </a:lnTo>
                      <a:lnTo>
                        <a:pt x="2" y="18"/>
                      </a:lnTo>
                      <a:lnTo>
                        <a:pt x="8" y="8"/>
                      </a:lnTo>
                      <a:lnTo>
                        <a:pt x="18" y="2"/>
                      </a:lnTo>
                      <a:lnTo>
                        <a:pt x="24" y="0"/>
                      </a:lnTo>
                      <a:lnTo>
                        <a:pt x="30" y="0"/>
                      </a:lnTo>
                      <a:lnTo>
                        <a:pt x="464" y="0"/>
                      </a:lnTo>
                      <a:lnTo>
                        <a:pt x="464" y="0"/>
                      </a:lnTo>
                      <a:lnTo>
                        <a:pt x="470" y="0"/>
                      </a:lnTo>
                      <a:lnTo>
                        <a:pt x="476" y="2"/>
                      </a:lnTo>
                      <a:lnTo>
                        <a:pt x="484" y="8"/>
                      </a:lnTo>
                      <a:lnTo>
                        <a:pt x="492" y="18"/>
                      </a:lnTo>
                      <a:lnTo>
                        <a:pt x="494" y="24"/>
                      </a:lnTo>
                      <a:lnTo>
                        <a:pt x="494" y="30"/>
                      </a:lnTo>
                      <a:lnTo>
                        <a:pt x="494" y="802"/>
                      </a:lnTo>
                      <a:lnTo>
                        <a:pt x="494" y="802"/>
                      </a:lnTo>
                      <a:lnTo>
                        <a:pt x="494" y="808"/>
                      </a:lnTo>
                      <a:lnTo>
                        <a:pt x="492" y="814"/>
                      </a:lnTo>
                      <a:lnTo>
                        <a:pt x="484" y="824"/>
                      </a:lnTo>
                      <a:lnTo>
                        <a:pt x="476" y="830"/>
                      </a:lnTo>
                      <a:lnTo>
                        <a:pt x="470" y="832"/>
                      </a:lnTo>
                      <a:lnTo>
                        <a:pt x="464" y="832"/>
                      </a:lnTo>
                      <a:close/>
                    </a:path>
                  </a:pathLst>
                </a:custGeom>
                <a:solidFill>
                  <a:srgbClr val="932A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35" name="Freeform 15"/>
                <p:cNvSpPr>
                  <a:spLocks/>
                </p:cNvSpPr>
                <p:nvPr/>
              </p:nvSpPr>
              <p:spPr bwMode="auto">
                <a:xfrm>
                  <a:off x="2752789" y="2982739"/>
                  <a:ext cx="43909" cy="43909"/>
                </a:xfrm>
                <a:custGeom>
                  <a:avLst/>
                  <a:gdLst>
                    <a:gd name="T0" fmla="*/ 38 w 38"/>
                    <a:gd name="T1" fmla="*/ 18 h 38"/>
                    <a:gd name="T2" fmla="*/ 38 w 38"/>
                    <a:gd name="T3" fmla="*/ 18 h 38"/>
                    <a:gd name="T4" fmla="*/ 36 w 38"/>
                    <a:gd name="T5" fmla="*/ 26 h 38"/>
                    <a:gd name="T6" fmla="*/ 32 w 38"/>
                    <a:gd name="T7" fmla="*/ 32 h 38"/>
                    <a:gd name="T8" fmla="*/ 26 w 38"/>
                    <a:gd name="T9" fmla="*/ 36 h 38"/>
                    <a:gd name="T10" fmla="*/ 20 w 38"/>
                    <a:gd name="T11" fmla="*/ 38 h 38"/>
                    <a:gd name="T12" fmla="*/ 20 w 38"/>
                    <a:gd name="T13" fmla="*/ 38 h 38"/>
                    <a:gd name="T14" fmla="*/ 12 w 38"/>
                    <a:gd name="T15" fmla="*/ 36 h 38"/>
                    <a:gd name="T16" fmla="*/ 6 w 38"/>
                    <a:gd name="T17" fmla="*/ 32 h 38"/>
                    <a:gd name="T18" fmla="*/ 2 w 38"/>
                    <a:gd name="T19" fmla="*/ 26 h 38"/>
                    <a:gd name="T20" fmla="*/ 0 w 38"/>
                    <a:gd name="T21" fmla="*/ 18 h 38"/>
                    <a:gd name="T22" fmla="*/ 0 w 38"/>
                    <a:gd name="T23" fmla="*/ 18 h 38"/>
                    <a:gd name="T24" fmla="*/ 2 w 38"/>
                    <a:gd name="T25" fmla="*/ 12 h 38"/>
                    <a:gd name="T26" fmla="*/ 6 w 38"/>
                    <a:gd name="T27" fmla="*/ 6 h 38"/>
                    <a:gd name="T28" fmla="*/ 12 w 38"/>
                    <a:gd name="T29" fmla="*/ 2 h 38"/>
                    <a:gd name="T30" fmla="*/ 20 w 38"/>
                    <a:gd name="T31" fmla="*/ 0 h 38"/>
                    <a:gd name="T32" fmla="*/ 20 w 38"/>
                    <a:gd name="T33" fmla="*/ 0 h 38"/>
                    <a:gd name="T34" fmla="*/ 26 w 38"/>
                    <a:gd name="T35" fmla="*/ 2 h 38"/>
                    <a:gd name="T36" fmla="*/ 32 w 38"/>
                    <a:gd name="T37" fmla="*/ 6 h 38"/>
                    <a:gd name="T38" fmla="*/ 36 w 38"/>
                    <a:gd name="T39" fmla="*/ 12 h 38"/>
                    <a:gd name="T40" fmla="*/ 38 w 38"/>
                    <a:gd name="T41" fmla="*/ 18 h 38"/>
                    <a:gd name="T42" fmla="*/ 38 w 38"/>
                    <a:gd name="T43" fmla="*/ 1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38">
                      <a:moveTo>
                        <a:pt x="38" y="18"/>
                      </a:moveTo>
                      <a:lnTo>
                        <a:pt x="38" y="18"/>
                      </a:lnTo>
                      <a:lnTo>
                        <a:pt x="36" y="26"/>
                      </a:lnTo>
                      <a:lnTo>
                        <a:pt x="32" y="32"/>
                      </a:lnTo>
                      <a:lnTo>
                        <a:pt x="26" y="36"/>
                      </a:lnTo>
                      <a:lnTo>
                        <a:pt x="20" y="38"/>
                      </a:lnTo>
                      <a:lnTo>
                        <a:pt x="20" y="38"/>
                      </a:lnTo>
                      <a:lnTo>
                        <a:pt x="12" y="36"/>
                      </a:lnTo>
                      <a:lnTo>
                        <a:pt x="6" y="32"/>
                      </a:lnTo>
                      <a:lnTo>
                        <a:pt x="2" y="26"/>
                      </a:lnTo>
                      <a:lnTo>
                        <a:pt x="0" y="18"/>
                      </a:lnTo>
                      <a:lnTo>
                        <a:pt x="0" y="18"/>
                      </a:lnTo>
                      <a:lnTo>
                        <a:pt x="2" y="12"/>
                      </a:lnTo>
                      <a:lnTo>
                        <a:pt x="6" y="6"/>
                      </a:lnTo>
                      <a:lnTo>
                        <a:pt x="12" y="2"/>
                      </a:lnTo>
                      <a:lnTo>
                        <a:pt x="20" y="0"/>
                      </a:lnTo>
                      <a:lnTo>
                        <a:pt x="20" y="0"/>
                      </a:lnTo>
                      <a:lnTo>
                        <a:pt x="26" y="2"/>
                      </a:lnTo>
                      <a:lnTo>
                        <a:pt x="32" y="6"/>
                      </a:lnTo>
                      <a:lnTo>
                        <a:pt x="36" y="12"/>
                      </a:lnTo>
                      <a:lnTo>
                        <a:pt x="38" y="18"/>
                      </a:lnTo>
                      <a:lnTo>
                        <a:pt x="38" y="18"/>
                      </a:lnTo>
                      <a:close/>
                    </a:path>
                  </a:pathLst>
                </a:custGeom>
                <a:solidFill>
                  <a:srgbClr val="F4F8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49" name="Freeform 29"/>
                <p:cNvSpPr>
                  <a:spLocks/>
                </p:cNvSpPr>
                <p:nvPr/>
              </p:nvSpPr>
              <p:spPr bwMode="auto">
                <a:xfrm>
                  <a:off x="2491645" y="1958962"/>
                  <a:ext cx="570869" cy="806542"/>
                </a:xfrm>
                <a:custGeom>
                  <a:avLst/>
                  <a:gdLst>
                    <a:gd name="T0" fmla="*/ 460 w 490"/>
                    <a:gd name="T1" fmla="*/ 0 h 698"/>
                    <a:gd name="T2" fmla="*/ 30 w 490"/>
                    <a:gd name="T3" fmla="*/ 0 h 698"/>
                    <a:gd name="T4" fmla="*/ 30 w 490"/>
                    <a:gd name="T5" fmla="*/ 0 h 698"/>
                    <a:gd name="T6" fmla="*/ 24 w 490"/>
                    <a:gd name="T7" fmla="*/ 0 h 698"/>
                    <a:gd name="T8" fmla="*/ 18 w 490"/>
                    <a:gd name="T9" fmla="*/ 2 h 698"/>
                    <a:gd name="T10" fmla="*/ 8 w 490"/>
                    <a:gd name="T11" fmla="*/ 8 h 698"/>
                    <a:gd name="T12" fmla="*/ 2 w 490"/>
                    <a:gd name="T13" fmla="*/ 18 h 698"/>
                    <a:gd name="T14" fmla="*/ 0 w 490"/>
                    <a:gd name="T15" fmla="*/ 24 h 698"/>
                    <a:gd name="T16" fmla="*/ 0 w 490"/>
                    <a:gd name="T17" fmla="*/ 30 h 698"/>
                    <a:gd name="T18" fmla="*/ 0 w 490"/>
                    <a:gd name="T19" fmla="*/ 698 h 698"/>
                    <a:gd name="T20" fmla="*/ 490 w 490"/>
                    <a:gd name="T21" fmla="*/ 240 h 698"/>
                    <a:gd name="T22" fmla="*/ 490 w 490"/>
                    <a:gd name="T23" fmla="*/ 30 h 698"/>
                    <a:gd name="T24" fmla="*/ 490 w 490"/>
                    <a:gd name="T25" fmla="*/ 30 h 698"/>
                    <a:gd name="T26" fmla="*/ 490 w 490"/>
                    <a:gd name="T27" fmla="*/ 24 h 698"/>
                    <a:gd name="T28" fmla="*/ 488 w 490"/>
                    <a:gd name="T29" fmla="*/ 18 h 698"/>
                    <a:gd name="T30" fmla="*/ 482 w 490"/>
                    <a:gd name="T31" fmla="*/ 8 h 698"/>
                    <a:gd name="T32" fmla="*/ 472 w 490"/>
                    <a:gd name="T33" fmla="*/ 2 h 698"/>
                    <a:gd name="T34" fmla="*/ 466 w 490"/>
                    <a:gd name="T35" fmla="*/ 0 h 698"/>
                    <a:gd name="T36" fmla="*/ 460 w 490"/>
                    <a:gd name="T37" fmla="*/ 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0" h="698">
                      <a:moveTo>
                        <a:pt x="460" y="0"/>
                      </a:moveTo>
                      <a:lnTo>
                        <a:pt x="30" y="0"/>
                      </a:lnTo>
                      <a:lnTo>
                        <a:pt x="30" y="0"/>
                      </a:lnTo>
                      <a:lnTo>
                        <a:pt x="24" y="0"/>
                      </a:lnTo>
                      <a:lnTo>
                        <a:pt x="18" y="2"/>
                      </a:lnTo>
                      <a:lnTo>
                        <a:pt x="8" y="8"/>
                      </a:lnTo>
                      <a:lnTo>
                        <a:pt x="2" y="18"/>
                      </a:lnTo>
                      <a:lnTo>
                        <a:pt x="0" y="24"/>
                      </a:lnTo>
                      <a:lnTo>
                        <a:pt x="0" y="30"/>
                      </a:lnTo>
                      <a:lnTo>
                        <a:pt x="0" y="698"/>
                      </a:lnTo>
                      <a:lnTo>
                        <a:pt x="490" y="240"/>
                      </a:lnTo>
                      <a:lnTo>
                        <a:pt x="490" y="30"/>
                      </a:lnTo>
                      <a:lnTo>
                        <a:pt x="490" y="30"/>
                      </a:lnTo>
                      <a:lnTo>
                        <a:pt x="490" y="24"/>
                      </a:lnTo>
                      <a:lnTo>
                        <a:pt x="488" y="18"/>
                      </a:lnTo>
                      <a:lnTo>
                        <a:pt x="482" y="8"/>
                      </a:lnTo>
                      <a:lnTo>
                        <a:pt x="472" y="2"/>
                      </a:lnTo>
                      <a:lnTo>
                        <a:pt x="466" y="0"/>
                      </a:lnTo>
                      <a:lnTo>
                        <a:pt x="460" y="0"/>
                      </a:lnTo>
                      <a:close/>
                    </a:path>
                  </a:pathLst>
                </a:custGeom>
                <a:solidFill>
                  <a:srgbClr val="A256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grpSp>
          <p:grpSp>
            <p:nvGrpSpPr>
              <p:cNvPr id="58" name="Group 57"/>
              <p:cNvGrpSpPr/>
              <p:nvPr/>
            </p:nvGrpSpPr>
            <p:grpSpPr>
              <a:xfrm>
                <a:off x="3423597" y="1876072"/>
                <a:ext cx="712988" cy="1070808"/>
                <a:chOff x="7170738" y="1536700"/>
                <a:chExt cx="1708150" cy="2565400"/>
              </a:xfrm>
            </p:grpSpPr>
            <p:sp>
              <p:nvSpPr>
                <p:cNvPr id="36" name="Freeform 16"/>
                <p:cNvSpPr>
                  <a:spLocks/>
                </p:cNvSpPr>
                <p:nvPr/>
              </p:nvSpPr>
              <p:spPr bwMode="auto">
                <a:xfrm>
                  <a:off x="7170738" y="1536700"/>
                  <a:ext cx="1708150" cy="2565400"/>
                </a:xfrm>
                <a:custGeom>
                  <a:avLst/>
                  <a:gdLst>
                    <a:gd name="T0" fmla="*/ 0 w 1076"/>
                    <a:gd name="T1" fmla="*/ 70 h 1616"/>
                    <a:gd name="T2" fmla="*/ 0 w 1076"/>
                    <a:gd name="T3" fmla="*/ 1546 h 1616"/>
                    <a:gd name="T4" fmla="*/ 0 w 1076"/>
                    <a:gd name="T5" fmla="*/ 1546 h 1616"/>
                    <a:gd name="T6" fmla="*/ 0 w 1076"/>
                    <a:gd name="T7" fmla="*/ 1560 h 1616"/>
                    <a:gd name="T8" fmla="*/ 6 w 1076"/>
                    <a:gd name="T9" fmla="*/ 1574 h 1616"/>
                    <a:gd name="T10" fmla="*/ 12 w 1076"/>
                    <a:gd name="T11" fmla="*/ 1586 h 1616"/>
                    <a:gd name="T12" fmla="*/ 20 w 1076"/>
                    <a:gd name="T13" fmla="*/ 1596 h 1616"/>
                    <a:gd name="T14" fmla="*/ 30 w 1076"/>
                    <a:gd name="T15" fmla="*/ 1604 h 1616"/>
                    <a:gd name="T16" fmla="*/ 42 w 1076"/>
                    <a:gd name="T17" fmla="*/ 1610 h 1616"/>
                    <a:gd name="T18" fmla="*/ 56 w 1076"/>
                    <a:gd name="T19" fmla="*/ 1614 h 1616"/>
                    <a:gd name="T20" fmla="*/ 70 w 1076"/>
                    <a:gd name="T21" fmla="*/ 1616 h 1616"/>
                    <a:gd name="T22" fmla="*/ 1006 w 1076"/>
                    <a:gd name="T23" fmla="*/ 1616 h 1616"/>
                    <a:gd name="T24" fmla="*/ 1006 w 1076"/>
                    <a:gd name="T25" fmla="*/ 1616 h 1616"/>
                    <a:gd name="T26" fmla="*/ 1020 w 1076"/>
                    <a:gd name="T27" fmla="*/ 1614 h 1616"/>
                    <a:gd name="T28" fmla="*/ 1032 w 1076"/>
                    <a:gd name="T29" fmla="*/ 1610 h 1616"/>
                    <a:gd name="T30" fmla="*/ 1044 w 1076"/>
                    <a:gd name="T31" fmla="*/ 1604 h 1616"/>
                    <a:gd name="T32" fmla="*/ 1054 w 1076"/>
                    <a:gd name="T33" fmla="*/ 1596 h 1616"/>
                    <a:gd name="T34" fmla="*/ 1064 w 1076"/>
                    <a:gd name="T35" fmla="*/ 1586 h 1616"/>
                    <a:gd name="T36" fmla="*/ 1070 w 1076"/>
                    <a:gd name="T37" fmla="*/ 1574 h 1616"/>
                    <a:gd name="T38" fmla="*/ 1074 w 1076"/>
                    <a:gd name="T39" fmla="*/ 1560 h 1616"/>
                    <a:gd name="T40" fmla="*/ 1076 w 1076"/>
                    <a:gd name="T41" fmla="*/ 1546 h 1616"/>
                    <a:gd name="T42" fmla="*/ 1076 w 1076"/>
                    <a:gd name="T43" fmla="*/ 70 h 1616"/>
                    <a:gd name="T44" fmla="*/ 1076 w 1076"/>
                    <a:gd name="T45" fmla="*/ 70 h 1616"/>
                    <a:gd name="T46" fmla="*/ 1074 w 1076"/>
                    <a:gd name="T47" fmla="*/ 56 h 1616"/>
                    <a:gd name="T48" fmla="*/ 1070 w 1076"/>
                    <a:gd name="T49" fmla="*/ 42 h 1616"/>
                    <a:gd name="T50" fmla="*/ 1064 w 1076"/>
                    <a:gd name="T51" fmla="*/ 30 h 1616"/>
                    <a:gd name="T52" fmla="*/ 1054 w 1076"/>
                    <a:gd name="T53" fmla="*/ 20 h 1616"/>
                    <a:gd name="T54" fmla="*/ 1044 w 1076"/>
                    <a:gd name="T55" fmla="*/ 12 h 1616"/>
                    <a:gd name="T56" fmla="*/ 1032 w 1076"/>
                    <a:gd name="T57" fmla="*/ 4 h 1616"/>
                    <a:gd name="T58" fmla="*/ 1020 w 1076"/>
                    <a:gd name="T59" fmla="*/ 0 h 1616"/>
                    <a:gd name="T60" fmla="*/ 1006 w 1076"/>
                    <a:gd name="T61" fmla="*/ 0 h 1616"/>
                    <a:gd name="T62" fmla="*/ 70 w 1076"/>
                    <a:gd name="T63" fmla="*/ 0 h 1616"/>
                    <a:gd name="T64" fmla="*/ 70 w 1076"/>
                    <a:gd name="T65" fmla="*/ 0 h 1616"/>
                    <a:gd name="T66" fmla="*/ 56 w 1076"/>
                    <a:gd name="T67" fmla="*/ 0 h 1616"/>
                    <a:gd name="T68" fmla="*/ 42 w 1076"/>
                    <a:gd name="T69" fmla="*/ 4 h 1616"/>
                    <a:gd name="T70" fmla="*/ 30 w 1076"/>
                    <a:gd name="T71" fmla="*/ 12 h 1616"/>
                    <a:gd name="T72" fmla="*/ 20 w 1076"/>
                    <a:gd name="T73" fmla="*/ 20 h 1616"/>
                    <a:gd name="T74" fmla="*/ 12 w 1076"/>
                    <a:gd name="T75" fmla="*/ 30 h 1616"/>
                    <a:gd name="T76" fmla="*/ 6 w 1076"/>
                    <a:gd name="T77" fmla="*/ 42 h 1616"/>
                    <a:gd name="T78" fmla="*/ 0 w 1076"/>
                    <a:gd name="T79" fmla="*/ 56 h 1616"/>
                    <a:gd name="T80" fmla="*/ 0 w 1076"/>
                    <a:gd name="T81" fmla="*/ 70 h 1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76" h="1616">
                      <a:moveTo>
                        <a:pt x="0" y="70"/>
                      </a:moveTo>
                      <a:lnTo>
                        <a:pt x="0" y="1546"/>
                      </a:lnTo>
                      <a:lnTo>
                        <a:pt x="0" y="1546"/>
                      </a:lnTo>
                      <a:lnTo>
                        <a:pt x="0" y="1560"/>
                      </a:lnTo>
                      <a:lnTo>
                        <a:pt x="6" y="1574"/>
                      </a:lnTo>
                      <a:lnTo>
                        <a:pt x="12" y="1586"/>
                      </a:lnTo>
                      <a:lnTo>
                        <a:pt x="20" y="1596"/>
                      </a:lnTo>
                      <a:lnTo>
                        <a:pt x="30" y="1604"/>
                      </a:lnTo>
                      <a:lnTo>
                        <a:pt x="42" y="1610"/>
                      </a:lnTo>
                      <a:lnTo>
                        <a:pt x="56" y="1614"/>
                      </a:lnTo>
                      <a:lnTo>
                        <a:pt x="70" y="1616"/>
                      </a:lnTo>
                      <a:lnTo>
                        <a:pt x="1006" y="1616"/>
                      </a:lnTo>
                      <a:lnTo>
                        <a:pt x="1006" y="1616"/>
                      </a:lnTo>
                      <a:lnTo>
                        <a:pt x="1020" y="1614"/>
                      </a:lnTo>
                      <a:lnTo>
                        <a:pt x="1032" y="1610"/>
                      </a:lnTo>
                      <a:lnTo>
                        <a:pt x="1044" y="1604"/>
                      </a:lnTo>
                      <a:lnTo>
                        <a:pt x="1054" y="1596"/>
                      </a:lnTo>
                      <a:lnTo>
                        <a:pt x="1064" y="1586"/>
                      </a:lnTo>
                      <a:lnTo>
                        <a:pt x="1070" y="1574"/>
                      </a:lnTo>
                      <a:lnTo>
                        <a:pt x="1074" y="1560"/>
                      </a:lnTo>
                      <a:lnTo>
                        <a:pt x="1076" y="1546"/>
                      </a:lnTo>
                      <a:lnTo>
                        <a:pt x="1076" y="70"/>
                      </a:lnTo>
                      <a:lnTo>
                        <a:pt x="1076" y="70"/>
                      </a:lnTo>
                      <a:lnTo>
                        <a:pt x="1074" y="56"/>
                      </a:lnTo>
                      <a:lnTo>
                        <a:pt x="1070" y="42"/>
                      </a:lnTo>
                      <a:lnTo>
                        <a:pt x="1064" y="30"/>
                      </a:lnTo>
                      <a:lnTo>
                        <a:pt x="1054" y="20"/>
                      </a:lnTo>
                      <a:lnTo>
                        <a:pt x="1044" y="12"/>
                      </a:lnTo>
                      <a:lnTo>
                        <a:pt x="1032" y="4"/>
                      </a:lnTo>
                      <a:lnTo>
                        <a:pt x="1020" y="0"/>
                      </a:lnTo>
                      <a:lnTo>
                        <a:pt x="1006" y="0"/>
                      </a:lnTo>
                      <a:lnTo>
                        <a:pt x="70" y="0"/>
                      </a:lnTo>
                      <a:lnTo>
                        <a:pt x="70" y="0"/>
                      </a:lnTo>
                      <a:lnTo>
                        <a:pt x="56" y="0"/>
                      </a:lnTo>
                      <a:lnTo>
                        <a:pt x="42" y="4"/>
                      </a:lnTo>
                      <a:lnTo>
                        <a:pt x="30" y="12"/>
                      </a:lnTo>
                      <a:lnTo>
                        <a:pt x="20" y="20"/>
                      </a:lnTo>
                      <a:lnTo>
                        <a:pt x="12" y="30"/>
                      </a:lnTo>
                      <a:lnTo>
                        <a:pt x="6" y="42"/>
                      </a:lnTo>
                      <a:lnTo>
                        <a:pt x="0" y="56"/>
                      </a:lnTo>
                      <a:lnTo>
                        <a:pt x="0" y="70"/>
                      </a:lnTo>
                      <a:close/>
                    </a:path>
                  </a:pathLst>
                </a:custGeom>
                <a:solidFill>
                  <a:srgbClr val="3C35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38" name="Freeform 18"/>
                <p:cNvSpPr>
                  <a:spLocks/>
                </p:cNvSpPr>
                <p:nvPr/>
              </p:nvSpPr>
              <p:spPr bwMode="auto">
                <a:xfrm>
                  <a:off x="7231063" y="1612900"/>
                  <a:ext cx="1584325" cy="2378075"/>
                </a:xfrm>
                <a:custGeom>
                  <a:avLst/>
                  <a:gdLst>
                    <a:gd name="T0" fmla="*/ 998 w 998"/>
                    <a:gd name="T1" fmla="*/ 52 h 1498"/>
                    <a:gd name="T2" fmla="*/ 998 w 998"/>
                    <a:gd name="T3" fmla="*/ 1446 h 1498"/>
                    <a:gd name="T4" fmla="*/ 998 w 998"/>
                    <a:gd name="T5" fmla="*/ 1446 h 1498"/>
                    <a:gd name="T6" fmla="*/ 998 w 998"/>
                    <a:gd name="T7" fmla="*/ 1458 h 1498"/>
                    <a:gd name="T8" fmla="*/ 994 w 998"/>
                    <a:gd name="T9" fmla="*/ 1468 h 1498"/>
                    <a:gd name="T10" fmla="*/ 990 w 998"/>
                    <a:gd name="T11" fmla="*/ 1476 h 1498"/>
                    <a:gd name="T12" fmla="*/ 982 w 998"/>
                    <a:gd name="T13" fmla="*/ 1484 h 1498"/>
                    <a:gd name="T14" fmla="*/ 976 w 998"/>
                    <a:gd name="T15" fmla="*/ 1490 h 1498"/>
                    <a:gd name="T16" fmla="*/ 966 w 998"/>
                    <a:gd name="T17" fmla="*/ 1494 h 1498"/>
                    <a:gd name="T18" fmla="*/ 956 w 998"/>
                    <a:gd name="T19" fmla="*/ 1498 h 1498"/>
                    <a:gd name="T20" fmla="*/ 946 w 998"/>
                    <a:gd name="T21" fmla="*/ 1498 h 1498"/>
                    <a:gd name="T22" fmla="*/ 52 w 998"/>
                    <a:gd name="T23" fmla="*/ 1498 h 1498"/>
                    <a:gd name="T24" fmla="*/ 52 w 998"/>
                    <a:gd name="T25" fmla="*/ 1498 h 1498"/>
                    <a:gd name="T26" fmla="*/ 42 w 998"/>
                    <a:gd name="T27" fmla="*/ 1498 h 1498"/>
                    <a:gd name="T28" fmla="*/ 32 w 998"/>
                    <a:gd name="T29" fmla="*/ 1494 h 1498"/>
                    <a:gd name="T30" fmla="*/ 24 w 998"/>
                    <a:gd name="T31" fmla="*/ 1490 h 1498"/>
                    <a:gd name="T32" fmla="*/ 16 w 998"/>
                    <a:gd name="T33" fmla="*/ 1484 h 1498"/>
                    <a:gd name="T34" fmla="*/ 10 w 998"/>
                    <a:gd name="T35" fmla="*/ 1476 h 1498"/>
                    <a:gd name="T36" fmla="*/ 4 w 998"/>
                    <a:gd name="T37" fmla="*/ 1468 h 1498"/>
                    <a:gd name="T38" fmla="*/ 2 w 998"/>
                    <a:gd name="T39" fmla="*/ 1458 h 1498"/>
                    <a:gd name="T40" fmla="*/ 0 w 998"/>
                    <a:gd name="T41" fmla="*/ 1446 h 1498"/>
                    <a:gd name="T42" fmla="*/ 0 w 998"/>
                    <a:gd name="T43" fmla="*/ 52 h 1498"/>
                    <a:gd name="T44" fmla="*/ 0 w 998"/>
                    <a:gd name="T45" fmla="*/ 52 h 1498"/>
                    <a:gd name="T46" fmla="*/ 2 w 998"/>
                    <a:gd name="T47" fmla="*/ 42 h 1498"/>
                    <a:gd name="T48" fmla="*/ 4 w 998"/>
                    <a:gd name="T49" fmla="*/ 32 h 1498"/>
                    <a:gd name="T50" fmla="*/ 10 w 998"/>
                    <a:gd name="T51" fmla="*/ 24 h 1498"/>
                    <a:gd name="T52" fmla="*/ 16 w 998"/>
                    <a:gd name="T53" fmla="*/ 16 h 1498"/>
                    <a:gd name="T54" fmla="*/ 24 w 998"/>
                    <a:gd name="T55" fmla="*/ 10 h 1498"/>
                    <a:gd name="T56" fmla="*/ 32 w 998"/>
                    <a:gd name="T57" fmla="*/ 4 h 1498"/>
                    <a:gd name="T58" fmla="*/ 42 w 998"/>
                    <a:gd name="T59" fmla="*/ 2 h 1498"/>
                    <a:gd name="T60" fmla="*/ 52 w 998"/>
                    <a:gd name="T61" fmla="*/ 0 h 1498"/>
                    <a:gd name="T62" fmla="*/ 946 w 998"/>
                    <a:gd name="T63" fmla="*/ 0 h 1498"/>
                    <a:gd name="T64" fmla="*/ 946 w 998"/>
                    <a:gd name="T65" fmla="*/ 0 h 1498"/>
                    <a:gd name="T66" fmla="*/ 956 w 998"/>
                    <a:gd name="T67" fmla="*/ 2 h 1498"/>
                    <a:gd name="T68" fmla="*/ 966 w 998"/>
                    <a:gd name="T69" fmla="*/ 4 h 1498"/>
                    <a:gd name="T70" fmla="*/ 976 w 998"/>
                    <a:gd name="T71" fmla="*/ 10 h 1498"/>
                    <a:gd name="T72" fmla="*/ 982 w 998"/>
                    <a:gd name="T73" fmla="*/ 16 h 1498"/>
                    <a:gd name="T74" fmla="*/ 990 w 998"/>
                    <a:gd name="T75" fmla="*/ 24 h 1498"/>
                    <a:gd name="T76" fmla="*/ 994 w 998"/>
                    <a:gd name="T77" fmla="*/ 32 h 1498"/>
                    <a:gd name="T78" fmla="*/ 998 w 998"/>
                    <a:gd name="T79" fmla="*/ 42 h 1498"/>
                    <a:gd name="T80" fmla="*/ 998 w 998"/>
                    <a:gd name="T81" fmla="*/ 52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8" h="1498">
                      <a:moveTo>
                        <a:pt x="998" y="52"/>
                      </a:moveTo>
                      <a:lnTo>
                        <a:pt x="998" y="1446"/>
                      </a:lnTo>
                      <a:lnTo>
                        <a:pt x="998" y="1446"/>
                      </a:lnTo>
                      <a:lnTo>
                        <a:pt x="998" y="1458"/>
                      </a:lnTo>
                      <a:lnTo>
                        <a:pt x="994" y="1468"/>
                      </a:lnTo>
                      <a:lnTo>
                        <a:pt x="990" y="1476"/>
                      </a:lnTo>
                      <a:lnTo>
                        <a:pt x="982" y="1484"/>
                      </a:lnTo>
                      <a:lnTo>
                        <a:pt x="976" y="1490"/>
                      </a:lnTo>
                      <a:lnTo>
                        <a:pt x="966" y="1494"/>
                      </a:lnTo>
                      <a:lnTo>
                        <a:pt x="956" y="1498"/>
                      </a:lnTo>
                      <a:lnTo>
                        <a:pt x="946" y="1498"/>
                      </a:lnTo>
                      <a:lnTo>
                        <a:pt x="52" y="1498"/>
                      </a:lnTo>
                      <a:lnTo>
                        <a:pt x="52" y="1498"/>
                      </a:lnTo>
                      <a:lnTo>
                        <a:pt x="42" y="1498"/>
                      </a:lnTo>
                      <a:lnTo>
                        <a:pt x="32" y="1494"/>
                      </a:lnTo>
                      <a:lnTo>
                        <a:pt x="24" y="1490"/>
                      </a:lnTo>
                      <a:lnTo>
                        <a:pt x="16" y="1484"/>
                      </a:lnTo>
                      <a:lnTo>
                        <a:pt x="10" y="1476"/>
                      </a:lnTo>
                      <a:lnTo>
                        <a:pt x="4" y="1468"/>
                      </a:lnTo>
                      <a:lnTo>
                        <a:pt x="2" y="1458"/>
                      </a:lnTo>
                      <a:lnTo>
                        <a:pt x="0" y="1446"/>
                      </a:lnTo>
                      <a:lnTo>
                        <a:pt x="0" y="52"/>
                      </a:lnTo>
                      <a:lnTo>
                        <a:pt x="0" y="52"/>
                      </a:lnTo>
                      <a:lnTo>
                        <a:pt x="2" y="42"/>
                      </a:lnTo>
                      <a:lnTo>
                        <a:pt x="4" y="32"/>
                      </a:lnTo>
                      <a:lnTo>
                        <a:pt x="10" y="24"/>
                      </a:lnTo>
                      <a:lnTo>
                        <a:pt x="16" y="16"/>
                      </a:lnTo>
                      <a:lnTo>
                        <a:pt x="24" y="10"/>
                      </a:lnTo>
                      <a:lnTo>
                        <a:pt x="32" y="4"/>
                      </a:lnTo>
                      <a:lnTo>
                        <a:pt x="42" y="2"/>
                      </a:lnTo>
                      <a:lnTo>
                        <a:pt x="52" y="0"/>
                      </a:lnTo>
                      <a:lnTo>
                        <a:pt x="946" y="0"/>
                      </a:lnTo>
                      <a:lnTo>
                        <a:pt x="946" y="0"/>
                      </a:lnTo>
                      <a:lnTo>
                        <a:pt x="956" y="2"/>
                      </a:lnTo>
                      <a:lnTo>
                        <a:pt x="966" y="4"/>
                      </a:lnTo>
                      <a:lnTo>
                        <a:pt x="976" y="10"/>
                      </a:lnTo>
                      <a:lnTo>
                        <a:pt x="982" y="16"/>
                      </a:lnTo>
                      <a:lnTo>
                        <a:pt x="990" y="24"/>
                      </a:lnTo>
                      <a:lnTo>
                        <a:pt x="994" y="32"/>
                      </a:lnTo>
                      <a:lnTo>
                        <a:pt x="998" y="42"/>
                      </a:lnTo>
                      <a:lnTo>
                        <a:pt x="998" y="52"/>
                      </a:lnTo>
                      <a:close/>
                    </a:path>
                  </a:pathLst>
                </a:custGeom>
                <a:solidFill>
                  <a:srgbClr val="BDD8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sp>
              <p:nvSpPr>
                <p:cNvPr id="51" name="Freeform 31"/>
                <p:cNvSpPr>
                  <a:spLocks/>
                </p:cNvSpPr>
                <p:nvPr/>
              </p:nvSpPr>
              <p:spPr bwMode="auto">
                <a:xfrm>
                  <a:off x="7234235" y="1616076"/>
                  <a:ext cx="1539204" cy="1577975"/>
                </a:xfrm>
                <a:custGeom>
                  <a:avLst/>
                  <a:gdLst>
                    <a:gd name="T0" fmla="*/ 946 w 966"/>
                    <a:gd name="T1" fmla="*/ 0 h 994"/>
                    <a:gd name="T2" fmla="*/ 52 w 966"/>
                    <a:gd name="T3" fmla="*/ 0 h 994"/>
                    <a:gd name="T4" fmla="*/ 52 w 966"/>
                    <a:gd name="T5" fmla="*/ 0 h 994"/>
                    <a:gd name="T6" fmla="*/ 42 w 966"/>
                    <a:gd name="T7" fmla="*/ 0 h 994"/>
                    <a:gd name="T8" fmla="*/ 32 w 966"/>
                    <a:gd name="T9" fmla="*/ 4 h 994"/>
                    <a:gd name="T10" fmla="*/ 22 w 966"/>
                    <a:gd name="T11" fmla="*/ 8 h 994"/>
                    <a:gd name="T12" fmla="*/ 14 w 966"/>
                    <a:gd name="T13" fmla="*/ 14 h 994"/>
                    <a:gd name="T14" fmla="*/ 8 w 966"/>
                    <a:gd name="T15" fmla="*/ 22 h 994"/>
                    <a:gd name="T16" fmla="*/ 4 w 966"/>
                    <a:gd name="T17" fmla="*/ 32 h 994"/>
                    <a:gd name="T18" fmla="*/ 0 w 966"/>
                    <a:gd name="T19" fmla="*/ 42 h 994"/>
                    <a:gd name="T20" fmla="*/ 0 w 966"/>
                    <a:gd name="T21" fmla="*/ 52 h 994"/>
                    <a:gd name="T22" fmla="*/ 0 w 966"/>
                    <a:gd name="T23" fmla="*/ 994 h 994"/>
                    <a:gd name="T24" fmla="*/ 960 w 966"/>
                    <a:gd name="T25" fmla="*/ 34 h 994"/>
                    <a:gd name="T26" fmla="*/ 960 w 966"/>
                    <a:gd name="T27" fmla="*/ 34 h 994"/>
                    <a:gd name="T28" fmla="*/ 964 w 966"/>
                    <a:gd name="T29" fmla="*/ 28 h 994"/>
                    <a:gd name="T30" fmla="*/ 966 w 966"/>
                    <a:gd name="T31" fmla="*/ 22 h 994"/>
                    <a:gd name="T32" fmla="*/ 966 w 966"/>
                    <a:gd name="T33" fmla="*/ 18 h 994"/>
                    <a:gd name="T34" fmla="*/ 966 w 966"/>
                    <a:gd name="T35" fmla="*/ 12 h 994"/>
                    <a:gd name="T36" fmla="*/ 962 w 966"/>
                    <a:gd name="T37" fmla="*/ 6 h 994"/>
                    <a:gd name="T38" fmla="*/ 958 w 966"/>
                    <a:gd name="T39" fmla="*/ 2 h 994"/>
                    <a:gd name="T40" fmla="*/ 952 w 966"/>
                    <a:gd name="T41" fmla="*/ 0 h 994"/>
                    <a:gd name="T42" fmla="*/ 946 w 966"/>
                    <a:gd name="T43" fmla="*/ 0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6" h="994">
                      <a:moveTo>
                        <a:pt x="946" y="0"/>
                      </a:moveTo>
                      <a:lnTo>
                        <a:pt x="52" y="0"/>
                      </a:lnTo>
                      <a:lnTo>
                        <a:pt x="52" y="0"/>
                      </a:lnTo>
                      <a:lnTo>
                        <a:pt x="42" y="0"/>
                      </a:lnTo>
                      <a:lnTo>
                        <a:pt x="32" y="4"/>
                      </a:lnTo>
                      <a:lnTo>
                        <a:pt x="22" y="8"/>
                      </a:lnTo>
                      <a:lnTo>
                        <a:pt x="14" y="14"/>
                      </a:lnTo>
                      <a:lnTo>
                        <a:pt x="8" y="22"/>
                      </a:lnTo>
                      <a:lnTo>
                        <a:pt x="4" y="32"/>
                      </a:lnTo>
                      <a:lnTo>
                        <a:pt x="0" y="42"/>
                      </a:lnTo>
                      <a:lnTo>
                        <a:pt x="0" y="52"/>
                      </a:lnTo>
                      <a:lnTo>
                        <a:pt x="0" y="994"/>
                      </a:lnTo>
                      <a:lnTo>
                        <a:pt x="960" y="34"/>
                      </a:lnTo>
                      <a:lnTo>
                        <a:pt x="960" y="34"/>
                      </a:lnTo>
                      <a:lnTo>
                        <a:pt x="964" y="28"/>
                      </a:lnTo>
                      <a:lnTo>
                        <a:pt x="966" y="22"/>
                      </a:lnTo>
                      <a:lnTo>
                        <a:pt x="966" y="18"/>
                      </a:lnTo>
                      <a:lnTo>
                        <a:pt x="966" y="12"/>
                      </a:lnTo>
                      <a:lnTo>
                        <a:pt x="962" y="6"/>
                      </a:lnTo>
                      <a:lnTo>
                        <a:pt x="958" y="2"/>
                      </a:lnTo>
                      <a:lnTo>
                        <a:pt x="952" y="0"/>
                      </a:lnTo>
                      <a:lnTo>
                        <a:pt x="946" y="0"/>
                      </a:lnTo>
                      <a:close/>
                    </a:path>
                  </a:pathLst>
                </a:custGeom>
                <a:solidFill>
                  <a:srgbClr val="D5E6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03" tIns="60952" rIns="121903" bIns="60952" numCol="1" anchor="t" anchorCtr="0" compatLnSpc="1">
                  <a:prstTxWarp prst="textNoShape">
                    <a:avLst/>
                  </a:prstTxWarp>
                </a:bodyPr>
                <a:lstStyle/>
                <a:p>
                  <a:pPr defTabSz="914028"/>
                  <a:endParaRPr lang="en-US" sz="2357">
                    <a:solidFill>
                      <a:srgbClr val="616161"/>
                    </a:solidFill>
                  </a:endParaRPr>
                </a:p>
              </p:txBody>
            </p:sp>
          </p:grpSp>
        </p:grpSp>
      </p:grpSp>
    </p:spTree>
    <p:extLst>
      <p:ext uri="{BB962C8B-B14F-4D97-AF65-F5344CB8AC3E}">
        <p14:creationId xmlns:p14="http://schemas.microsoft.com/office/powerpoint/2010/main" val="6070103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750" fill="hold"/>
                                        <p:tgtEl>
                                          <p:spTgt spid="64"/>
                                        </p:tgtEl>
                                        <p:attrNameLst>
                                          <p:attrName>ppt_x</p:attrName>
                                        </p:attrNameLst>
                                      </p:cBhvr>
                                      <p:tavLst>
                                        <p:tav tm="0">
                                          <p:val>
                                            <p:strVal val="0-#ppt_w/2"/>
                                          </p:val>
                                        </p:tav>
                                        <p:tav tm="100000">
                                          <p:val>
                                            <p:strVal val="#ppt_x"/>
                                          </p:val>
                                        </p:tav>
                                      </p:tavLst>
                                    </p:anim>
                                    <p:anim calcmode="lin" valueType="num">
                                      <p:cBhvr additive="base">
                                        <p:cTn id="8" dur="750" fill="hold"/>
                                        <p:tgtEl>
                                          <p:spTgt spid="64"/>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63"/>
                                        </p:tgtEl>
                                        <p:attrNameLst>
                                          <p:attrName>style.visibility</p:attrName>
                                        </p:attrNameLst>
                                      </p:cBhvr>
                                      <p:to>
                                        <p:strVal val="visible"/>
                                      </p:to>
                                    </p:set>
                                    <p:anim calcmode="lin" valueType="num">
                                      <p:cBhvr additive="base">
                                        <p:cTn id="11" dur="750" fill="hold"/>
                                        <p:tgtEl>
                                          <p:spTgt spid="63"/>
                                        </p:tgtEl>
                                        <p:attrNameLst>
                                          <p:attrName>ppt_x</p:attrName>
                                        </p:attrNameLst>
                                      </p:cBhvr>
                                      <p:tavLst>
                                        <p:tav tm="0">
                                          <p:val>
                                            <p:strVal val="1+#ppt_w/2"/>
                                          </p:val>
                                        </p:tav>
                                        <p:tav tm="100000">
                                          <p:val>
                                            <p:strVal val="#ppt_x"/>
                                          </p:val>
                                        </p:tav>
                                      </p:tavLst>
                                    </p:anim>
                                    <p:anim calcmode="lin" valueType="num">
                                      <p:cBhvr additive="base">
                                        <p:cTn id="12" dur="750" fill="hold"/>
                                        <p:tgtEl>
                                          <p:spTgt spid="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64957" y="1790847"/>
            <a:ext cx="11701928" cy="3987861"/>
          </a:xfrm>
          <a:prstGeom prst="rect">
            <a:avLst/>
          </a:prstGeom>
        </p:spPr>
      </p:pic>
      <p:grpSp>
        <p:nvGrpSpPr>
          <p:cNvPr id="2" name="Group 1"/>
          <p:cNvGrpSpPr/>
          <p:nvPr/>
        </p:nvGrpSpPr>
        <p:grpSpPr>
          <a:xfrm>
            <a:off x="4442476" y="2633311"/>
            <a:ext cx="2589537" cy="2620860"/>
            <a:chOff x="8805791" y="3825484"/>
            <a:chExt cx="2641463" cy="2673414"/>
          </a:xfrm>
        </p:grpSpPr>
        <p:sp>
          <p:nvSpPr>
            <p:cNvPr id="12" name="Oval 11"/>
            <p:cNvSpPr/>
            <p:nvPr/>
          </p:nvSpPr>
          <p:spPr bwMode="auto">
            <a:xfrm>
              <a:off x="8883198" y="3934842"/>
              <a:ext cx="2564056" cy="2564056"/>
            </a:xfrm>
            <a:prstGeom prst="ellipse">
              <a:avLst/>
            </a:prstGeom>
            <a:solidFill>
              <a:srgbClr val="FFFFFF">
                <a:alpha val="3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05" tIns="195044" rIns="243805" bIns="195044" numCol="1" spcCol="0" rtlCol="0" fromWordArt="0" anchor="t" anchorCtr="0" forceAA="0" compatLnSpc="1">
              <a:prstTxWarp prst="textNoShape">
                <a:avLst/>
              </a:prstTxWarp>
              <a:noAutofit/>
            </a:bodyPr>
            <a:lstStyle/>
            <a:p>
              <a:pPr algn="ctr" defTabSz="1243088" fontAlgn="base">
                <a:lnSpc>
                  <a:spcPct val="90000"/>
                </a:lnSpc>
                <a:spcBef>
                  <a:spcPct val="0"/>
                </a:spcBef>
                <a:spcAft>
                  <a:spcPct val="0"/>
                </a:spcAft>
              </a:pPr>
              <a:endParaRPr lang="en-US" sz="32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p:cNvPicPr>
              <a:picLocks noChangeAspect="1" noChangeArrowheads="1"/>
            </p:cNvPicPr>
            <p:nvPr/>
          </p:nvPicPr>
          <p:blipFill rotWithShape="1">
            <a:blip r:embed="rId4">
              <a:extLst>
                <a:ext uri="{28A0092B-C50C-407E-A947-70E740481C1C}">
                  <a14:useLocalDpi xmlns:a14="http://schemas.microsoft.com/office/drawing/2010/main" val="0"/>
                </a:ext>
              </a:extLst>
            </a:blip>
            <a:srcRect r="74917"/>
            <a:stretch/>
          </p:blipFill>
          <p:spPr bwMode="auto">
            <a:xfrm>
              <a:off x="8805791" y="3825484"/>
              <a:ext cx="2345154" cy="2647969"/>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8" name="Title 1"/>
          <p:cNvSpPr txBox="1">
            <a:spLocks/>
          </p:cNvSpPr>
          <p:nvPr/>
        </p:nvSpPr>
        <p:spPr>
          <a:xfrm>
            <a:off x="359834" y="289964"/>
            <a:ext cx="11466116" cy="899537"/>
          </a:xfrm>
          <a:prstGeom prst="rect">
            <a:avLst/>
          </a:prstGeom>
        </p:spPr>
        <p:txBody>
          <a:bodyPr/>
          <a:lstStyle>
            <a:lvl1pPr algn="l" defTabSz="932327" rtl="0" eaLnBrk="1" latinLnBrk="0" hangingPunct="1">
              <a:lnSpc>
                <a:spcPct val="90000"/>
              </a:lnSpc>
              <a:spcBef>
                <a:spcPct val="0"/>
              </a:spcBef>
              <a:buNone/>
              <a:defRPr lang="en-US" sz="5304" b="0" kern="1200" cap="none" spc="-102" baseline="0" dirty="0">
                <a:ln w="3175">
                  <a:noFill/>
                </a:ln>
                <a:solidFill>
                  <a:srgbClr val="616161"/>
                </a:solidFill>
                <a:effectLst/>
                <a:latin typeface="Segoe UI Light"/>
                <a:ea typeface="+mn-ea"/>
                <a:cs typeface="Segoe ui light (Headings)"/>
              </a:defRPr>
            </a:lvl1pPr>
          </a:lstStyle>
          <a:p>
            <a:r>
              <a:rPr sz="5200" dirty="0">
                <a:solidFill>
                  <a:srgbClr val="FFFFFF"/>
                </a:solidFill>
              </a:rPr>
              <a:t>Develop Everywhere</a:t>
            </a:r>
          </a:p>
        </p:txBody>
      </p:sp>
      <p:pic>
        <p:nvPicPr>
          <p:cNvPr id="18" name="Picture 17"/>
          <p:cNvPicPr>
            <a:picLocks noChangeAspect="1"/>
          </p:cNvPicPr>
          <p:nvPr/>
        </p:nvPicPr>
        <p:blipFill rotWithShape="1">
          <a:blip r:embed="rId5"/>
          <a:srcRect l="6325" t="38851" r="36934" b="43873"/>
          <a:stretch/>
        </p:blipFill>
        <p:spPr>
          <a:xfrm>
            <a:off x="4228451" y="5849256"/>
            <a:ext cx="1968837" cy="296975"/>
          </a:xfrm>
          <a:prstGeom prst="rect">
            <a:avLst/>
          </a:prstGeom>
        </p:spPr>
      </p:pic>
      <p:pic>
        <p:nvPicPr>
          <p:cNvPr id="9" name="Picture 8"/>
          <p:cNvPicPr>
            <a:picLocks noChangeAspect="1"/>
          </p:cNvPicPr>
          <p:nvPr/>
        </p:nvPicPr>
        <p:blipFill rotWithShape="1">
          <a:blip r:embed="rId5"/>
          <a:srcRect l="6721" t="65529" r="72991" b="17195"/>
          <a:stretch/>
        </p:blipFill>
        <p:spPr>
          <a:xfrm>
            <a:off x="4228451" y="6309546"/>
            <a:ext cx="703942" cy="296974"/>
          </a:xfrm>
          <a:prstGeom prst="rect">
            <a:avLst/>
          </a:prstGeom>
        </p:spPr>
      </p:pic>
      <p:pic>
        <p:nvPicPr>
          <p:cNvPr id="10" name="Picture 9"/>
          <p:cNvPicPr>
            <a:picLocks noChangeAspect="1"/>
          </p:cNvPicPr>
          <p:nvPr/>
        </p:nvPicPr>
        <p:blipFill rotWithShape="1">
          <a:blip r:embed="rId5"/>
          <a:srcRect l="6369" t="11089" r="5984" b="70996"/>
          <a:stretch/>
        </p:blipFill>
        <p:spPr>
          <a:xfrm>
            <a:off x="4228452" y="5377968"/>
            <a:ext cx="3041240" cy="307975"/>
          </a:xfrm>
          <a:prstGeom prst="rect">
            <a:avLst/>
          </a:prstGeom>
        </p:spPr>
      </p:pic>
    </p:spTree>
    <p:extLst>
      <p:ext uri="{BB962C8B-B14F-4D97-AF65-F5344CB8AC3E}">
        <p14:creationId xmlns:p14="http://schemas.microsoft.com/office/powerpoint/2010/main" val="4555080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childTnLst>
                                </p:cTn>
                              </p:par>
                              <p:par>
                                <p:cTn id="7" presetID="6" presetClass="emph" presetSubtype="0" accel="100000" autoRev="1" fill="hold" nodeType="withEffect">
                                  <p:stCondLst>
                                    <p:cond delay="0"/>
                                  </p:stCondLst>
                                  <p:childTnLst>
                                    <p:animScale>
                                      <p:cBhvr>
                                        <p:cTn id="8" dur="500" fill="hold"/>
                                        <p:tgtEl>
                                          <p:spTgt spid="2"/>
                                        </p:tgtEl>
                                      </p:cBhvr>
                                      <p:by x="0" y="0"/>
                                    </p:animScale>
                                  </p:childTnLst>
                                </p:cTn>
                              </p:par>
                              <p:par>
                                <p:cTn id="9" presetID="6" presetClass="emph" presetSubtype="0" accel="100000" autoRev="1" fill="hold" nodeType="withEffect">
                                  <p:stCondLst>
                                    <p:cond delay="800"/>
                                  </p:stCondLst>
                                  <p:childTnLst>
                                    <p:animScale>
                                      <p:cBhvr>
                                        <p:cTn id="10" dur="200" fill="hold"/>
                                        <p:tgtEl>
                                          <p:spTgt spid="2"/>
                                        </p:tgtEl>
                                      </p:cBhvr>
                                      <p:by x="103000" y="103000"/>
                                    </p:animScale>
                                  </p:childTnLst>
                                </p:cTn>
                              </p:par>
                              <p:par>
                                <p:cTn id="11" presetID="10" presetClass="entr" presetSubtype="0" fill="hold" nodeType="withEffect">
                                  <p:stCondLst>
                                    <p:cond delay="90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600"/>
                                        <p:tgtEl>
                                          <p:spTgt spid="10"/>
                                        </p:tgtEl>
                                      </p:cBhvr>
                                    </p:animEffect>
                                  </p:childTnLst>
                                </p:cTn>
                              </p:par>
                              <p:par>
                                <p:cTn id="14" presetID="35" presetClass="path" presetSubtype="0" decel="100000" fill="hold" nodeType="withEffect">
                                  <p:stCondLst>
                                    <p:cond delay="700"/>
                                  </p:stCondLst>
                                  <p:childTnLst>
                                    <p:animMotion origin="layout" path="M -0.05553 0.00022 L -1.73347E-6 0.00022 " pathEditMode="relative" rAng="0" ptsTypes="AA">
                                      <p:cBhvr>
                                        <p:cTn id="15" dur="800" fill="hold"/>
                                        <p:tgtEl>
                                          <p:spTgt spid="10"/>
                                        </p:tgtEl>
                                        <p:attrNameLst>
                                          <p:attrName>ppt_x</p:attrName>
                                          <p:attrName>ppt_y</p:attrName>
                                        </p:attrNameLst>
                                      </p:cBhvr>
                                      <p:rCtr x="2770" y="0"/>
                                    </p:animMotion>
                                  </p:childTnLst>
                                </p:cTn>
                              </p:par>
                              <p:par>
                                <p:cTn id="16" presetID="10" presetClass="entr" presetSubtype="0" fill="hold" nodeType="withEffect">
                                  <p:stCondLst>
                                    <p:cond delay="110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600"/>
                                        <p:tgtEl>
                                          <p:spTgt spid="18"/>
                                        </p:tgtEl>
                                      </p:cBhvr>
                                    </p:animEffect>
                                  </p:childTnLst>
                                </p:cTn>
                              </p:par>
                              <p:par>
                                <p:cTn id="19" presetID="35" presetClass="path" presetSubtype="0" decel="100000" fill="hold" nodeType="withEffect">
                                  <p:stCondLst>
                                    <p:cond delay="900"/>
                                  </p:stCondLst>
                                  <p:childTnLst>
                                    <p:animMotion origin="layout" path="M -0.05553 0.00022 L -1.73347E-6 0.00022 " pathEditMode="relative" rAng="0" ptsTypes="AA">
                                      <p:cBhvr>
                                        <p:cTn id="20" dur="800" fill="hold"/>
                                        <p:tgtEl>
                                          <p:spTgt spid="18"/>
                                        </p:tgtEl>
                                        <p:attrNameLst>
                                          <p:attrName>ppt_x</p:attrName>
                                          <p:attrName>ppt_y</p:attrName>
                                        </p:attrNameLst>
                                      </p:cBhvr>
                                      <p:rCtr x="2770" y="0"/>
                                    </p:animMotion>
                                  </p:childTnLst>
                                </p:cTn>
                              </p:par>
                              <p:par>
                                <p:cTn id="21" presetID="10" presetClass="entr" presetSubtype="0" fill="hold" nodeType="withEffect">
                                  <p:stCondLst>
                                    <p:cond delay="130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600"/>
                                        <p:tgtEl>
                                          <p:spTgt spid="9"/>
                                        </p:tgtEl>
                                      </p:cBhvr>
                                    </p:animEffect>
                                  </p:childTnLst>
                                </p:cTn>
                              </p:par>
                              <p:par>
                                <p:cTn id="24" presetID="35" presetClass="path" presetSubtype="0" decel="100000" fill="hold" nodeType="withEffect">
                                  <p:stCondLst>
                                    <p:cond delay="1100"/>
                                  </p:stCondLst>
                                  <p:childTnLst>
                                    <p:animMotion origin="layout" path="M -0.05553 0.00022 L -1.73347E-6 0.00022 " pathEditMode="relative" rAng="0" ptsTypes="AA">
                                      <p:cBhvr>
                                        <p:cTn id="25" dur="800" fill="hold"/>
                                        <p:tgtEl>
                                          <p:spTgt spid="9"/>
                                        </p:tgtEl>
                                        <p:attrNameLst>
                                          <p:attrName>ppt_x</p:attrName>
                                          <p:attrName>ppt_y</p:attrName>
                                        </p:attrNameLst>
                                      </p:cBhvr>
                                      <p:rCtr x="27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Agenda</a:t>
            </a:r>
            <a:endParaRPr lang="en-US" sz="3600" dirty="0"/>
          </a:p>
        </p:txBody>
      </p:sp>
      <p:sp>
        <p:nvSpPr>
          <p:cNvPr id="6" name="Text Placeholder 5"/>
          <p:cNvSpPr>
            <a:spLocks noGrp="1"/>
          </p:cNvSpPr>
          <p:nvPr>
            <p:ph type="body" sz="half" idx="2"/>
          </p:nvPr>
        </p:nvSpPr>
        <p:spPr>
          <a:xfrm>
            <a:off x="625780" y="1648838"/>
            <a:ext cx="10846641" cy="3811588"/>
          </a:xfrm>
        </p:spPr>
        <p:txBody>
          <a:bodyPr>
            <a:normAutofit/>
          </a:bodyPr>
          <a:lstStyle/>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Introduction to Azure App Services and how we can use them in Mobile?</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Workshop: Creating an Azure App Service</a:t>
            </a:r>
            <a:endParaRPr lang="en-US" sz="2800" dirty="0">
              <a:solidFill>
                <a:srgbClr val="333333"/>
              </a:solidFill>
              <a:ea typeface="Quattrocento Sans"/>
              <a:cs typeface="Quattrocento Sans"/>
              <a:sym typeface="Quattrocento Sans"/>
            </a:endParaRP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Introduction to  Cordova &amp; Ionic Framework</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Workshop: Creating a Simple Ionic Application</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How it all ties together</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Workshop: Consuming Azure App Service Data from Cordova</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What is Azure Machine Learning and how we can use it?</a:t>
            </a:r>
          </a:p>
          <a:p>
            <a:endParaRPr lang="en-US" dirty="0"/>
          </a:p>
        </p:txBody>
      </p:sp>
    </p:spTree>
    <p:extLst>
      <p:ext uri="{BB962C8B-B14F-4D97-AF65-F5344CB8AC3E}">
        <p14:creationId xmlns:p14="http://schemas.microsoft.com/office/powerpoint/2010/main" val="38615899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5780" y="700392"/>
            <a:ext cx="6387863" cy="729574"/>
          </a:xfrm>
        </p:spPr>
        <p:txBody>
          <a:bodyPr>
            <a:normAutofit/>
          </a:bodyPr>
          <a:lstStyle/>
          <a:p>
            <a:r>
              <a:rPr lang="en-US" sz="3600" dirty="0" smtClean="0"/>
              <a:t>Follow Along, Do the Workshops</a:t>
            </a:r>
            <a:endParaRPr lang="en-US" sz="3600" dirty="0"/>
          </a:p>
        </p:txBody>
      </p:sp>
      <p:sp>
        <p:nvSpPr>
          <p:cNvPr id="6" name="Text Placeholder 5"/>
          <p:cNvSpPr>
            <a:spLocks noGrp="1"/>
          </p:cNvSpPr>
          <p:nvPr>
            <p:ph type="body" sz="half" idx="2"/>
          </p:nvPr>
        </p:nvSpPr>
        <p:spPr>
          <a:xfrm>
            <a:off x="625780" y="1648838"/>
            <a:ext cx="10846641" cy="3811588"/>
          </a:xfrm>
        </p:spPr>
        <p:txBody>
          <a:bodyPr>
            <a:normAutofit/>
          </a:bodyPr>
          <a:lstStyle/>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All the workshop content is at </a:t>
            </a:r>
            <a:r>
              <a:rPr lang="en-US" sz="2800" dirty="0" smtClean="0">
                <a:solidFill>
                  <a:srgbClr val="333333"/>
                </a:solidFill>
                <a:ea typeface="Quattrocento Sans"/>
                <a:cs typeface="Quattrocento Sans"/>
                <a:sym typeface="Quattrocento Sans"/>
                <a:hlinkClick r:id="rId2"/>
              </a:rPr>
              <a:t>http://tinyurl.com/azurecordova</a:t>
            </a:r>
            <a:r>
              <a:rPr lang="en-US" sz="2800" dirty="0" smtClean="0">
                <a:solidFill>
                  <a:srgbClr val="333333"/>
                </a:solidFill>
                <a:ea typeface="Quattrocento Sans"/>
                <a:cs typeface="Quattrocento Sans"/>
                <a:sym typeface="Quattrocento Sans"/>
              </a:rPr>
              <a:t> please follow along with me.</a:t>
            </a:r>
          </a:p>
          <a:p>
            <a:endParaRPr lang="en-US" dirty="0"/>
          </a:p>
        </p:txBody>
      </p:sp>
    </p:spTree>
    <p:extLst>
      <p:ext uri="{BB962C8B-B14F-4D97-AF65-F5344CB8AC3E}">
        <p14:creationId xmlns:p14="http://schemas.microsoft.com/office/powerpoint/2010/main" val="25556926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a:bodyPr>
          <a:lstStyle/>
          <a:p>
            <a:r>
              <a:rPr lang="en-US" dirty="0" smtClean="0"/>
              <a:t>Introduction to Azure App Services</a:t>
            </a:r>
            <a:endParaRPr lang="en-US" dirty="0"/>
          </a:p>
        </p:txBody>
      </p:sp>
    </p:spTree>
    <p:extLst>
      <p:ext uri="{BB962C8B-B14F-4D97-AF65-F5344CB8AC3E}">
        <p14:creationId xmlns:p14="http://schemas.microsoft.com/office/powerpoint/2010/main" val="14435353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half" idx="2"/>
          </p:nvPr>
        </p:nvSpPr>
        <p:spPr>
          <a:xfrm>
            <a:off x="216817" y="1187778"/>
            <a:ext cx="6711985" cy="5205902"/>
          </a:xfrm>
        </p:spPr>
        <p:txBody>
          <a:bodyPr>
            <a:normAutofit/>
          </a:bodyPr>
          <a:lstStyle/>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Easy way to build web and mobile apps fast</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Use programming language of your choice, - .NET, </a:t>
            </a:r>
            <a:r>
              <a:rPr lang="en-US" sz="2800" dirty="0" err="1" smtClean="0">
                <a:solidFill>
                  <a:srgbClr val="333333"/>
                </a:solidFill>
                <a:ea typeface="Quattrocento Sans"/>
                <a:cs typeface="Quattrocento Sans"/>
                <a:sym typeface="Quattrocento Sans"/>
              </a:rPr>
              <a:t>NodeJS</a:t>
            </a:r>
            <a:endParaRPr lang="en-US" sz="2800" dirty="0">
              <a:solidFill>
                <a:srgbClr val="333333"/>
              </a:solidFill>
              <a:ea typeface="Quattrocento Sans"/>
              <a:cs typeface="Quattrocento Sans"/>
              <a:sym typeface="Quattrocento Sans"/>
            </a:endParaRP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Connect to a number of services using in built in “connectors”</a:t>
            </a:r>
          </a:p>
          <a:p>
            <a:pPr marL="342900" lvl="0" indent="-342900">
              <a:spcBef>
                <a:spcPts val="0"/>
              </a:spcBef>
              <a:buClr>
                <a:srgbClr val="333333"/>
              </a:buClr>
              <a:buSzPct val="100000"/>
              <a:buFont typeface="Arial"/>
              <a:buChar char="•"/>
            </a:pPr>
            <a:r>
              <a:rPr lang="en-US" sz="2800" dirty="0" smtClean="0">
                <a:solidFill>
                  <a:srgbClr val="333333"/>
                </a:solidFill>
                <a:ea typeface="Quattrocento Sans"/>
                <a:cs typeface="Quattrocento Sans"/>
                <a:sym typeface="Quattrocento Sans"/>
              </a:rPr>
              <a:t>App Types</a:t>
            </a:r>
          </a:p>
          <a:p>
            <a:pPr marL="800100" lvl="1" indent="-342900">
              <a:spcBef>
                <a:spcPts val="0"/>
              </a:spcBef>
              <a:buClr>
                <a:srgbClr val="333333"/>
              </a:buClr>
              <a:buSzPct val="100000"/>
              <a:buFont typeface="Arial"/>
              <a:buChar char="•"/>
            </a:pPr>
            <a:r>
              <a:rPr lang="en-US" sz="2600" dirty="0" smtClean="0">
                <a:solidFill>
                  <a:srgbClr val="333333"/>
                </a:solidFill>
                <a:ea typeface="Quattrocento Sans"/>
                <a:cs typeface="Quattrocento Sans"/>
                <a:sym typeface="Quattrocento Sans"/>
              </a:rPr>
              <a:t>Web Apps</a:t>
            </a:r>
          </a:p>
          <a:p>
            <a:pPr marL="800100" lvl="1" indent="-342900">
              <a:spcBef>
                <a:spcPts val="0"/>
              </a:spcBef>
              <a:buClr>
                <a:srgbClr val="333333"/>
              </a:buClr>
              <a:buSzPct val="100000"/>
              <a:buFont typeface="Arial"/>
              <a:buChar char="•"/>
            </a:pPr>
            <a:r>
              <a:rPr lang="en-US" sz="2600" dirty="0" smtClean="0">
                <a:solidFill>
                  <a:srgbClr val="333333"/>
                </a:solidFill>
                <a:ea typeface="Quattrocento Sans"/>
                <a:cs typeface="Quattrocento Sans"/>
                <a:sym typeface="Quattrocento Sans"/>
              </a:rPr>
              <a:t>Mobile Apps</a:t>
            </a:r>
          </a:p>
          <a:p>
            <a:pPr marL="800100" lvl="1" indent="-342900">
              <a:spcBef>
                <a:spcPts val="0"/>
              </a:spcBef>
              <a:buClr>
                <a:srgbClr val="333333"/>
              </a:buClr>
              <a:buSzPct val="100000"/>
              <a:buFont typeface="Arial"/>
              <a:buChar char="•"/>
            </a:pPr>
            <a:r>
              <a:rPr lang="en-US" sz="2600" dirty="0" smtClean="0">
                <a:solidFill>
                  <a:srgbClr val="333333"/>
                </a:solidFill>
                <a:ea typeface="Quattrocento Sans"/>
                <a:cs typeface="Quattrocento Sans"/>
                <a:sym typeface="Quattrocento Sans"/>
              </a:rPr>
              <a:t>API Apps</a:t>
            </a:r>
          </a:p>
          <a:p>
            <a:pPr marL="800100" lvl="1" indent="-342900">
              <a:spcBef>
                <a:spcPts val="0"/>
              </a:spcBef>
              <a:buClr>
                <a:srgbClr val="333333"/>
              </a:buClr>
              <a:buSzPct val="100000"/>
              <a:buFont typeface="Arial"/>
              <a:buChar char="•"/>
            </a:pPr>
            <a:r>
              <a:rPr lang="en-US" sz="2600" dirty="0" smtClean="0">
                <a:solidFill>
                  <a:srgbClr val="333333"/>
                </a:solidFill>
                <a:ea typeface="Quattrocento Sans"/>
                <a:cs typeface="Quattrocento Sans"/>
                <a:sym typeface="Quattrocento Sans"/>
              </a:rPr>
              <a:t>Logic Apps</a:t>
            </a:r>
          </a:p>
        </p:txBody>
      </p:sp>
      <p:pic>
        <p:nvPicPr>
          <p:cNvPr id="7" name="Shape 179"/>
          <p:cNvPicPr preferRelativeResize="0"/>
          <p:nvPr/>
        </p:nvPicPr>
        <p:blipFill rotWithShape="1">
          <a:blip r:embed="rId2">
            <a:alphaModFix/>
          </a:blip>
          <a:srcRect/>
          <a:stretch/>
        </p:blipFill>
        <p:spPr>
          <a:xfrm>
            <a:off x="6841787" y="1429966"/>
            <a:ext cx="4754897" cy="3773424"/>
          </a:xfrm>
          <a:prstGeom prst="rect">
            <a:avLst/>
          </a:prstGeom>
          <a:noFill/>
          <a:ln>
            <a:noFill/>
          </a:ln>
        </p:spPr>
      </p:pic>
    </p:spTree>
    <p:extLst>
      <p:ext uri="{BB962C8B-B14F-4D97-AF65-F5344CB8AC3E}">
        <p14:creationId xmlns:p14="http://schemas.microsoft.com/office/powerpoint/2010/main" val="121303171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4421</TotalTime>
  <Words>1038</Words>
  <Application>Microsoft Macintosh PowerPoint</Application>
  <PresentationFormat>Widescreen</PresentationFormat>
  <Paragraphs>140</Paragraphs>
  <Slides>33</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Calibri</vt:lpstr>
      <vt:lpstr>Calibri Light</vt:lpstr>
      <vt:lpstr>Lucida Grande</vt:lpstr>
      <vt:lpstr>Quattrocento Sans</vt:lpstr>
      <vt:lpstr>Segoe UI</vt:lpstr>
      <vt:lpstr>Segoe UI Light</vt:lpstr>
      <vt:lpstr>Segoe ui light (Headings)</vt:lpstr>
      <vt:lpstr>Segoe UI Semilight</vt:lpstr>
      <vt:lpstr>Arial</vt:lpstr>
      <vt:lpstr>Office Theme</vt:lpstr>
      <vt:lpstr>PowerPoint Presentation</vt:lpstr>
      <vt:lpstr>Hello! I am Kris</vt:lpstr>
      <vt:lpstr>Hello! I am Venkata</vt:lpstr>
      <vt:lpstr>PowerPoint Presentation</vt:lpstr>
      <vt:lpstr>PowerPoint Presentation</vt:lpstr>
      <vt:lpstr>Agenda</vt:lpstr>
      <vt:lpstr>Follow Along, Do the Workshops</vt:lpstr>
      <vt:lpstr>Introduction to Azure App Services</vt:lpstr>
      <vt:lpstr>PowerPoint Presentation</vt:lpstr>
      <vt:lpstr>Workshop: Building Azure Mobile App Service </vt:lpstr>
      <vt:lpstr>What are my options for developing mobile apps?</vt:lpstr>
      <vt:lpstr>Pros and Cons of each approach – Native</vt:lpstr>
      <vt:lpstr>Pros and Cons of each approach – Cross Platform</vt:lpstr>
      <vt:lpstr>What to pick?</vt:lpstr>
      <vt:lpstr>Introduction to Cordova</vt:lpstr>
      <vt:lpstr>Apache Cordova apps are written in today's standard web technologies, HTML, JavaScript and CSS but can also access native device capabilities </vt:lpstr>
      <vt:lpstr>Cordova – The Pitch</vt:lpstr>
      <vt:lpstr>Ionic Framework</vt:lpstr>
      <vt:lpstr>Allows building Hybrid Apps with AngularJS, HTML5 and CSS.</vt:lpstr>
      <vt:lpstr>Ionic Framework – The Pitch</vt:lpstr>
      <vt:lpstr>Tools</vt:lpstr>
      <vt:lpstr>PowerPoint Presentation</vt:lpstr>
      <vt:lpstr>Workshop: Creating a Simple Cordova App with Ionic Framework</vt:lpstr>
      <vt:lpstr>Result</vt:lpstr>
      <vt:lpstr>Preview the App on Android</vt:lpstr>
      <vt:lpstr>Result - Android</vt:lpstr>
      <vt:lpstr>Workshop: How it all ties together</vt:lpstr>
      <vt:lpstr>Result – The force is strong with this one</vt:lpstr>
      <vt:lpstr>Build &amp; Deploy</vt:lpstr>
      <vt:lpstr>Monitor &amp; Instrument</vt:lpstr>
      <vt:lpstr>Monetize</vt:lpstr>
      <vt:lpstr>Questions?</vt:lpstr>
      <vt:lpstr>console.log(“Thank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 Lankford</dc:creator>
  <cp:lastModifiedBy>Venkata Koppaka</cp:lastModifiedBy>
  <cp:revision>67</cp:revision>
  <dcterms:created xsi:type="dcterms:W3CDTF">2015-06-12T05:30:37Z</dcterms:created>
  <dcterms:modified xsi:type="dcterms:W3CDTF">2015-11-12T17:59:35Z</dcterms:modified>
</cp:coreProperties>
</file>

<file path=docProps/thumbnail.jpeg>
</file>